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41"/>
  </p:notesMasterIdLst>
  <p:handoutMasterIdLst>
    <p:handoutMasterId r:id="rId42"/>
  </p:handoutMasterIdLst>
  <p:sldIdLst>
    <p:sldId id="256" r:id="rId2"/>
    <p:sldId id="259" r:id="rId3"/>
    <p:sldId id="260" r:id="rId4"/>
    <p:sldId id="261" r:id="rId5"/>
    <p:sldId id="262" r:id="rId6"/>
    <p:sldId id="263" r:id="rId7"/>
    <p:sldId id="264" r:id="rId8"/>
    <p:sldId id="297"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ECD"/>
    <a:srgbClr val="FCFACA"/>
    <a:srgbClr val="2E4499"/>
    <a:srgbClr val="F44311"/>
    <a:srgbClr val="0063B1"/>
    <a:srgbClr val="232E5B"/>
    <a:srgbClr val="0064B2"/>
    <a:srgbClr val="000000"/>
    <a:srgbClr val="E5B73D"/>
    <a:srgbClr val="CD004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1" autoAdjust="0"/>
    <p:restoredTop sz="89974" autoAdjust="0"/>
  </p:normalViewPr>
  <p:slideViewPr>
    <p:cSldViewPr snapToGrid="0">
      <p:cViewPr varScale="1">
        <p:scale>
          <a:sx n="117" d="100"/>
          <a:sy n="117" d="100"/>
        </p:scale>
        <p:origin x="-2848" y="-96"/>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1" d="100"/>
          <a:sy n="101" d="100"/>
        </p:scale>
        <p:origin x="-5336"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15/07/14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The key word in this law is </a:t>
            </a:r>
            <a:r>
              <a:rPr lang="en-US" i="1" dirty="0">
                <a:ea typeface="ＭＳ Ｐゴシック" charset="0"/>
                <a:cs typeface="ＭＳ Ｐゴシック" charset="0"/>
              </a:rPr>
              <a:t>continues: </a:t>
            </a:r>
            <a:r>
              <a:rPr lang="en-US" dirty="0">
                <a:ea typeface="ＭＳ Ｐゴシック" charset="0"/>
                <a:cs typeface="ＭＳ Ｐゴシック" charset="0"/>
              </a:rPr>
              <a:t>An object </a:t>
            </a:r>
            <a:r>
              <a:rPr lang="en-US" i="1" dirty="0">
                <a:ea typeface="ＭＳ Ｐゴシック" charset="0"/>
                <a:cs typeface="ＭＳ Ｐゴシック" charset="0"/>
              </a:rPr>
              <a:t>continues </a:t>
            </a:r>
            <a:r>
              <a:rPr lang="en-US" dirty="0">
                <a:ea typeface="ＭＳ Ｐゴシック" charset="0"/>
                <a:cs typeface="ＭＳ Ｐゴシック" charset="0"/>
              </a:rPr>
              <a:t>to do whatever it happens to be doing unless a force is exerted upon it. </a:t>
            </a:r>
          </a:p>
          <a:p>
            <a:pPr marL="171450" indent="-171450">
              <a:buFont typeface="Arial"/>
              <a:buChar char="•"/>
            </a:pPr>
            <a:r>
              <a:rPr lang="en-US" dirty="0" smtClean="0">
                <a:ea typeface="ＭＳ Ｐゴシック" charset="0"/>
                <a:cs typeface="ＭＳ Ｐゴシック" charset="0"/>
              </a:rPr>
              <a:t>If </a:t>
            </a:r>
            <a:r>
              <a:rPr lang="en-US" dirty="0">
                <a:ea typeface="ＭＳ Ｐゴシック" charset="0"/>
                <a:cs typeface="ＭＳ Ｐゴシック" charset="0"/>
              </a:rPr>
              <a:t>it is at rest, it </a:t>
            </a:r>
            <a:r>
              <a:rPr lang="en-US" i="1" dirty="0">
                <a:ea typeface="ＭＳ Ｐゴシック" charset="0"/>
                <a:cs typeface="ＭＳ Ｐゴシック" charset="0"/>
              </a:rPr>
              <a:t>continues </a:t>
            </a:r>
            <a:r>
              <a:rPr lang="en-US" dirty="0">
                <a:ea typeface="ＭＳ Ｐゴシック" charset="0"/>
                <a:cs typeface="ＭＳ Ｐゴシック" charset="0"/>
              </a:rPr>
              <a:t>in a state of rest. </a:t>
            </a:r>
          </a:p>
          <a:p>
            <a:pPr marL="171450" indent="-171450">
              <a:buFont typeface="Arial"/>
              <a:buChar char="•"/>
            </a:pPr>
            <a:r>
              <a:rPr lang="en-US" dirty="0" smtClean="0">
                <a:ea typeface="ＭＳ Ｐゴシック" charset="0"/>
                <a:cs typeface="ＭＳ Ｐゴシック" charset="0"/>
              </a:rPr>
              <a:t>If </a:t>
            </a:r>
            <a:r>
              <a:rPr lang="en-US" dirty="0">
                <a:ea typeface="ＭＳ Ｐゴシック" charset="0"/>
                <a:cs typeface="ＭＳ Ｐゴシック" charset="0"/>
              </a:rPr>
              <a:t>an object is moving, it </a:t>
            </a:r>
            <a:r>
              <a:rPr lang="en-US" i="1" dirty="0">
                <a:ea typeface="ＭＳ Ｐゴシック" charset="0"/>
                <a:cs typeface="ＭＳ Ｐゴシック" charset="0"/>
              </a:rPr>
              <a:t>continues </a:t>
            </a:r>
            <a:r>
              <a:rPr lang="en-US" dirty="0">
                <a:ea typeface="ＭＳ Ｐゴシック" charset="0"/>
                <a:cs typeface="ＭＳ Ｐゴシック" charset="0"/>
              </a:rPr>
              <a:t>to move without turning or changing its speed.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37A8DDEC-1767-F44A-AE58-0241FA95E0C5}" type="slidenum">
              <a:rPr lang="en-US"/>
              <a:pPr algn="r" eaLnBrk="1" hangingPunct="1"/>
              <a:t>13</a:t>
            </a:fld>
            <a:endParaRPr lang="en-US"/>
          </a:p>
        </p:txBody>
      </p:sp>
      <p:sp>
        <p:nvSpPr>
          <p:cNvPr id="29699" name="Rectangle 2"/>
          <p:cNvSpPr>
            <a:spLocks noGrp="1" noRot="1" noChangeAspect="1" noChangeArrowheads="1" noTextEdit="1"/>
          </p:cNvSpPr>
          <p:nvPr>
            <p:ph type="sldImg"/>
          </p:nvPr>
        </p:nvSpPr>
        <p:spPr>
          <a:solidFill>
            <a:srgbClr val="FFFFFF"/>
          </a:solidFill>
          <a:ln/>
        </p:spPr>
      </p:sp>
      <p:sp>
        <p:nvSpPr>
          <p:cNvPr id="2970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ea typeface="ＭＳ Ｐゴシック" charset="0"/>
                <a:cs typeface="ＭＳ Ｐゴシック" charset="0"/>
              </a:rPr>
              <a:t>A. 5 N to the left.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914CF7CD-3843-664F-A4C9-4F950C82982E}" type="slidenum">
              <a:rPr lang="en-US"/>
              <a:pPr algn="r" eaLnBrk="1" hangingPunct="1"/>
              <a:t>14</a:t>
            </a:fld>
            <a:endParaRPr lang="en-US"/>
          </a:p>
        </p:txBody>
      </p:sp>
      <p:sp>
        <p:nvSpPr>
          <p:cNvPr id="31747"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defRPr/>
            </a:pPr>
            <a:r>
              <a:rPr lang="en-US" altLang="en-US" dirty="0" smtClean="0">
                <a:latin typeface="Arial" panose="020B0604020202020204" pitchFamily="34" charset="0"/>
                <a:ea typeface="ＭＳ Ｐゴシック" panose="020B0600070205080204" pitchFamily="34" charset="-128"/>
              </a:rPr>
              <a:t>When you take a </a:t>
            </a:r>
            <a:r>
              <a:rPr lang="en-US" altLang="en-US" dirty="0" smtClean="0">
                <a:latin typeface="Arial" panose="020B0604020202020204" pitchFamily="34" charset="0"/>
                <a:ea typeface="ＭＳ Ｐゴシック" panose="020B0600070205080204" pitchFamily="34" charset="-128"/>
              </a:rPr>
              <a:t>15-N </a:t>
            </a:r>
            <a:r>
              <a:rPr lang="en-US" altLang="en-US" dirty="0" smtClean="0">
                <a:latin typeface="Arial" panose="020B0604020202020204" pitchFamily="34" charset="0"/>
                <a:ea typeface="ＭＳ Ｐゴシック" panose="020B0600070205080204" pitchFamily="34" charset="-128"/>
              </a:rPr>
              <a:t>force to the right </a:t>
            </a:r>
            <a:r>
              <a:rPr lang="en-US" altLang="en-US" b="1" dirty="0" smtClean="0">
                <a:latin typeface="Arial" panose="020B0604020202020204" pitchFamily="34" charset="0"/>
                <a:ea typeface="ＭＳ Ｐゴシック" panose="020B0600070205080204" pitchFamily="34" charset="-128"/>
              </a:rPr>
              <a:t>added</a:t>
            </a:r>
            <a:r>
              <a:rPr lang="en-US" altLang="en-US" dirty="0" smtClean="0">
                <a:latin typeface="Arial" panose="020B0604020202020204" pitchFamily="34" charset="0"/>
                <a:ea typeface="ＭＳ Ｐゴシック" panose="020B0600070205080204" pitchFamily="34" charset="-128"/>
              </a:rPr>
              <a:t> to a 20-N force to the left, because the two forces are in </a:t>
            </a:r>
            <a:r>
              <a:rPr lang="en-US" altLang="en-US" b="1" dirty="0" smtClean="0">
                <a:effectLst>
                  <a:outerShdw blurRad="38100" dist="38100" dir="2700000" algn="tl">
                    <a:srgbClr val="C0C0C0"/>
                  </a:outerShdw>
                </a:effectLst>
                <a:latin typeface="Arial" panose="020B0604020202020204" pitchFamily="34" charset="0"/>
                <a:ea typeface="ＭＳ Ｐゴシック" panose="020B0600070205080204" pitchFamily="34" charset="-128"/>
              </a:rPr>
              <a:t>opposite</a:t>
            </a:r>
            <a:r>
              <a:rPr lang="en-US" altLang="en-US" dirty="0" smtClean="0">
                <a:latin typeface="Arial" panose="020B0604020202020204" pitchFamily="34" charset="0"/>
                <a:ea typeface="ＭＳ Ｐゴシック" panose="020B0600070205080204" pitchFamily="34" charset="-128"/>
              </a:rPr>
              <a:t> </a:t>
            </a:r>
            <a:r>
              <a:rPr lang="en-US" altLang="en-US" b="1" dirty="0" smtClean="0">
                <a:effectLst>
                  <a:outerShdw blurRad="38100" dist="38100" dir="2700000" algn="tl">
                    <a:srgbClr val="C0C0C0"/>
                  </a:outerShdw>
                </a:effectLst>
                <a:latin typeface="Arial" panose="020B0604020202020204" pitchFamily="34" charset="0"/>
                <a:ea typeface="ＭＳ Ｐゴシック" panose="020B0600070205080204" pitchFamily="34" charset="-128"/>
              </a:rPr>
              <a:t>directions</a:t>
            </a:r>
            <a:r>
              <a:rPr lang="en-US" altLang="en-US" dirty="0" smtClean="0">
                <a:latin typeface="Arial" panose="020B0604020202020204" pitchFamily="34" charset="0"/>
                <a:ea typeface="ＭＳ Ｐゴシック" panose="020B0600070205080204" pitchFamily="34" charset="-128"/>
              </a:rPr>
              <a:t>, they in fact </a:t>
            </a:r>
            <a:r>
              <a:rPr lang="en-US" altLang="en-US" b="1" dirty="0" smtClean="0">
                <a:effectLst>
                  <a:outerShdw blurRad="38100" dist="38100" dir="2700000" algn="tl">
                    <a:srgbClr val="C0C0C0"/>
                  </a:outerShdw>
                </a:effectLst>
                <a:latin typeface="Arial" panose="020B0604020202020204" pitchFamily="34" charset="0"/>
                <a:ea typeface="ＭＳ Ｐゴシック" panose="020B0600070205080204" pitchFamily="34" charset="-128"/>
              </a:rPr>
              <a:t>subtract</a:t>
            </a:r>
            <a:r>
              <a:rPr lang="en-US" altLang="en-US" dirty="0" smtClean="0">
                <a:latin typeface="Arial" panose="020B0604020202020204" pitchFamily="34" charset="0"/>
                <a:ea typeface="ＭＳ Ｐゴシック" panose="020B0600070205080204" pitchFamily="34" charset="-128"/>
              </a:rPr>
              <a:t>, rather than add.</a:t>
            </a:r>
          </a:p>
          <a:p>
            <a:pPr eaLnBrk="1" hangingPunct="1">
              <a:defRPr/>
            </a:pPr>
            <a:r>
              <a:rPr lang="en-US" altLang="en-US" dirty="0" smtClean="0">
                <a:latin typeface="Arial" panose="020B0604020202020204" pitchFamily="34" charset="0"/>
                <a:ea typeface="ＭＳ Ｐゴシック" panose="020B0600070205080204" pitchFamily="34" charset="-128"/>
              </a:rPr>
              <a:t>So, the larger 20-N force to the left is cut back by the 15-N force to the right, so that the remaining force, that is, the net force, is only 5 N to the left.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B1387383-F74C-B74F-8B7A-79E4308B54D1}" type="slidenum">
              <a:rPr lang="en-US"/>
              <a:pPr algn="r" eaLnBrk="1" hangingPunct="1"/>
              <a:t>15</a:t>
            </a:fld>
            <a:endParaRPr lang="en-US"/>
          </a:p>
        </p:txBody>
      </p:sp>
      <p:sp>
        <p:nvSpPr>
          <p:cNvPr id="33795" name="Rectangle 2"/>
          <p:cNvSpPr>
            <a:spLocks noGrp="1" noRot="1" noChangeAspect="1" noChangeArrowheads="1" noTextEdit="1"/>
          </p:cNvSpPr>
          <p:nvPr>
            <p:ph type="sldImg"/>
          </p:nvPr>
        </p:nvSpPr>
        <p:spPr>
          <a:solidFill>
            <a:srgbClr val="FFFFFF"/>
          </a:solidFill>
          <a:ln/>
        </p:spPr>
      </p:sp>
      <p:sp>
        <p:nvSpPr>
          <p:cNvPr id="3379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ea typeface="ＭＳ Ｐゴシック" charset="0"/>
                <a:cs typeface="ＭＳ Ｐゴシック" charset="0"/>
              </a:rPr>
              <a:t>D. 5 N to the left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08E59E68-4EF3-AA4C-ABC9-43FE864D9686}" type="slidenum">
              <a:rPr lang="en-US"/>
              <a:pPr algn="r" eaLnBrk="1" hangingPunct="1"/>
              <a:t>16</a:t>
            </a:fld>
            <a:endParaRPr lang="en-US"/>
          </a:p>
        </p:txBody>
      </p:sp>
      <p:sp>
        <p:nvSpPr>
          <p:cNvPr id="35843"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defRPr/>
            </a:pPr>
            <a:r>
              <a:rPr lang="en-US" dirty="0">
                <a:ea typeface="+mn-ea"/>
                <a:cs typeface="+mn-cs"/>
              </a:rPr>
              <a:t>When you take a </a:t>
            </a:r>
            <a:r>
              <a:rPr lang="en-US" dirty="0" smtClean="0">
                <a:ea typeface="+mn-ea"/>
                <a:cs typeface="+mn-cs"/>
              </a:rPr>
              <a:t>10-N </a:t>
            </a:r>
            <a:r>
              <a:rPr lang="en-US" dirty="0">
                <a:ea typeface="+mn-ea"/>
                <a:cs typeface="+mn-cs"/>
              </a:rPr>
              <a:t>force to the right </a:t>
            </a:r>
            <a:r>
              <a:rPr lang="en-US" b="1" dirty="0">
                <a:ea typeface="+mn-ea"/>
                <a:cs typeface="+mn-cs"/>
              </a:rPr>
              <a:t>added</a:t>
            </a:r>
            <a:r>
              <a:rPr lang="en-US" dirty="0">
                <a:ea typeface="+mn-ea"/>
                <a:cs typeface="+mn-cs"/>
              </a:rPr>
              <a:t> to a </a:t>
            </a:r>
            <a:r>
              <a:rPr lang="en-US" dirty="0" smtClean="0">
                <a:ea typeface="+mn-ea"/>
                <a:cs typeface="+mn-cs"/>
              </a:rPr>
              <a:t>5-N </a:t>
            </a:r>
            <a:r>
              <a:rPr lang="en-US" dirty="0">
                <a:ea typeface="+mn-ea"/>
                <a:cs typeface="+mn-cs"/>
              </a:rPr>
              <a:t>force to the left, because the two forces are in </a:t>
            </a:r>
            <a:r>
              <a:rPr lang="en-US" b="1" dirty="0">
                <a:effectLst>
                  <a:outerShdw blurRad="38100" dist="38100" dir="2700000" algn="tl">
                    <a:srgbClr val="DDDDDD"/>
                  </a:outerShdw>
                </a:effectLst>
                <a:ea typeface="+mn-ea"/>
                <a:cs typeface="+mn-cs"/>
              </a:rPr>
              <a:t>opposite</a:t>
            </a:r>
            <a:r>
              <a:rPr lang="en-US" dirty="0">
                <a:ea typeface="+mn-ea"/>
                <a:cs typeface="+mn-cs"/>
              </a:rPr>
              <a:t> </a:t>
            </a:r>
            <a:r>
              <a:rPr lang="en-US" b="1" dirty="0">
                <a:effectLst>
                  <a:outerShdw blurRad="38100" dist="38100" dir="2700000" algn="tl">
                    <a:srgbClr val="DDDDDD"/>
                  </a:outerShdw>
                </a:effectLst>
                <a:ea typeface="+mn-ea"/>
                <a:cs typeface="+mn-cs"/>
              </a:rPr>
              <a:t>directions</a:t>
            </a:r>
            <a:r>
              <a:rPr lang="en-US" dirty="0">
                <a:ea typeface="+mn-ea"/>
                <a:cs typeface="+mn-cs"/>
              </a:rPr>
              <a:t>, they in fact </a:t>
            </a:r>
            <a:r>
              <a:rPr lang="en-US" b="1" dirty="0">
                <a:effectLst>
                  <a:outerShdw blurRad="38100" dist="38100" dir="2700000" algn="tl">
                    <a:srgbClr val="DDDDDD"/>
                  </a:outerShdw>
                </a:effectLst>
                <a:ea typeface="+mn-ea"/>
                <a:cs typeface="+mn-cs"/>
              </a:rPr>
              <a:t>subtract</a:t>
            </a:r>
            <a:r>
              <a:rPr lang="en-US" dirty="0">
                <a:ea typeface="+mn-ea"/>
                <a:cs typeface="+mn-cs"/>
              </a:rPr>
              <a:t>, rather than add</a:t>
            </a:r>
            <a:r>
              <a:rPr lang="en-US" dirty="0" smtClean="0">
                <a:ea typeface="+mn-ea"/>
                <a:cs typeface="+mn-cs"/>
              </a:rPr>
              <a:t>. </a:t>
            </a:r>
            <a:endParaRPr lang="en-US" dirty="0">
              <a:ea typeface="+mn-ea"/>
              <a:cs typeface="+mn-cs"/>
            </a:endParaRPr>
          </a:p>
          <a:p>
            <a:pPr eaLnBrk="1" hangingPunct="1">
              <a:defRPr/>
            </a:pPr>
            <a:r>
              <a:rPr lang="en-US" dirty="0">
                <a:ea typeface="+mn-ea"/>
                <a:cs typeface="+mn-cs"/>
              </a:rPr>
              <a:t>So, the larger </a:t>
            </a:r>
            <a:r>
              <a:rPr lang="en-US" dirty="0" smtClean="0">
                <a:ea typeface="+mn-ea"/>
                <a:cs typeface="+mn-cs"/>
              </a:rPr>
              <a:t>10-N </a:t>
            </a:r>
            <a:r>
              <a:rPr lang="en-US" dirty="0">
                <a:ea typeface="+mn-ea"/>
                <a:cs typeface="+mn-cs"/>
              </a:rPr>
              <a:t>force to the right is cut back by the </a:t>
            </a:r>
            <a:r>
              <a:rPr lang="en-US" dirty="0" smtClean="0">
                <a:ea typeface="+mn-ea"/>
                <a:cs typeface="+mn-cs"/>
              </a:rPr>
              <a:t>5-N </a:t>
            </a:r>
            <a:r>
              <a:rPr lang="en-US" dirty="0">
                <a:ea typeface="+mn-ea"/>
                <a:cs typeface="+mn-cs"/>
              </a:rPr>
              <a:t>force to the left, so that the remaining </a:t>
            </a:r>
            <a:r>
              <a:rPr lang="en-US" dirty="0" smtClean="0">
                <a:ea typeface="+mn-ea"/>
                <a:cs typeface="+mn-cs"/>
              </a:rPr>
              <a:t>force, that is, the net force, is only 5 N to the right.</a:t>
            </a:r>
            <a:endParaRPr lang="en-US" dirty="0">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D</a:t>
            </a:r>
            <a:r>
              <a:rPr lang="en-US" dirty="0" smtClean="0">
                <a:ea typeface="Batang" charset="0"/>
                <a:cs typeface="Batang" charset="0"/>
              </a:rPr>
              <a:t>. All </a:t>
            </a:r>
            <a:r>
              <a:rPr lang="en-US" dirty="0">
                <a:ea typeface="Batang" charset="0"/>
                <a:cs typeface="Batang" charset="0"/>
              </a:rPr>
              <a:t>of the above are correct.</a:t>
            </a:r>
          </a:p>
          <a:p>
            <a:endParaRPr lang="en-US" dirty="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D</a:t>
            </a:r>
            <a:r>
              <a:rPr lang="en-US" dirty="0" smtClean="0">
                <a:ea typeface="Batang" charset="0"/>
                <a:cs typeface="Batang" charset="0"/>
              </a:rPr>
              <a:t>. All </a:t>
            </a:r>
            <a:r>
              <a:rPr lang="en-US" dirty="0">
                <a:ea typeface="Batang" charset="0"/>
                <a:cs typeface="Batang" charset="0"/>
              </a:rPr>
              <a:t>of the above are correct.</a:t>
            </a:r>
          </a:p>
          <a:p>
            <a:endParaRPr lang="en-US" dirty="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49FFDA5B-8647-6D43-A9DA-0F47DCE030E0}" type="slidenum">
              <a:rPr lang="en-US"/>
              <a:pPr algn="r" eaLnBrk="1" hangingPunct="1"/>
              <a:t>25</a:t>
            </a:fld>
            <a:endParaRPr lang="en-US"/>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ea typeface="ＭＳ Ｐゴシック" charset="0"/>
                <a:cs typeface="ＭＳ Ｐゴシック" charset="0"/>
              </a:rPr>
              <a:t>A. vector quantities.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B1EE99A3-59E7-0B40-B313-1ABD10D1CE85}" type="slidenum">
              <a:rPr lang="en-US"/>
              <a:pPr algn="r" eaLnBrk="1" hangingPunct="1"/>
              <a:t>26</a:t>
            </a:fld>
            <a:endParaRPr lang="en-US"/>
          </a:p>
        </p:txBody>
      </p:sp>
      <p:sp>
        <p:nvSpPr>
          <p:cNvPr id="56323" name="Rectangle 2"/>
          <p:cNvSpPr>
            <a:spLocks noGrp="1" noRot="1" noChangeAspect="1" noChangeArrowheads="1" noTextEdit="1"/>
          </p:cNvSpPr>
          <p:nvPr>
            <p:ph type="sldImg"/>
          </p:nvPr>
        </p:nvSpPr>
        <p:spPr>
          <a:solidFill>
            <a:srgbClr val="FFFFFF"/>
          </a:solidFill>
          <a:ln/>
        </p:spPr>
      </p:sp>
      <p:sp>
        <p:nvSpPr>
          <p:cNvPr id="5632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smtClean="0">
                <a:ea typeface="ＭＳ Ｐゴシック" charset="0"/>
                <a:cs typeface="ＭＳ Ｐゴシック" charset="0"/>
              </a:rPr>
              <a:t>Vector addition takes into account the signs of quantities. So quantities, such as forces can be either positive or negative. In this way, two forces (forces), one positive and the other negative, can add to zero. But there is no way that two masses (scalars) can add to zero.</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2672380D-B13E-E848-B1EE-F63690D9DCC4}" type="slidenum">
              <a:rPr lang="en-US"/>
              <a:pPr algn="r" eaLnBrk="1" hangingPunct="1"/>
              <a:t>29</a:t>
            </a:fld>
            <a:endParaRPr lang="en-US"/>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ea typeface="ＭＳ Ｐゴシック" charset="0"/>
                <a:cs typeface="ＭＳ Ｐゴシック" charset="0"/>
              </a:rPr>
              <a:t>B. half your weight.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0537FF70-E66A-F143-8401-BBD850FB6A1A}" type="slidenum">
              <a:rPr lang="en-US"/>
              <a:pPr algn="r" eaLnBrk="1" hangingPunct="1"/>
              <a:t>30</a:t>
            </a:fld>
            <a:endParaRPr lang="en-US"/>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ea typeface="ＭＳ Ｐゴシック" charset="0"/>
                <a:cs typeface="ＭＳ Ｐゴシック" charset="0"/>
              </a:rPr>
              <a:t>You are at rest on the scales, so </a:t>
            </a:r>
            <a:r>
              <a:rPr lang="en-US">
                <a:ea typeface="ＭＳ Ｐゴシック" charset="0"/>
                <a:cs typeface="ＭＳ Ｐゴシック" charset="0"/>
                <a:sym typeface="Symbol" charset="0"/>
              </a:rPr>
              <a:t></a:t>
            </a:r>
            <a:r>
              <a:rPr lang="en-US" i="1">
                <a:ea typeface="ＭＳ Ｐゴシック" charset="0"/>
                <a:cs typeface="ＭＳ Ｐゴシック" charset="0"/>
                <a:sym typeface="Symbol" charset="0"/>
              </a:rPr>
              <a:t>F</a:t>
            </a:r>
            <a:r>
              <a:rPr lang="en-US">
                <a:ea typeface="ＭＳ Ｐゴシック" charset="0"/>
                <a:cs typeface="ＭＳ Ｐゴシック" charset="0"/>
                <a:sym typeface="Symbol" charset="0"/>
              </a:rPr>
              <a:t> = 0. The sum of the two upward support forces is equal to your weight.</a:t>
            </a:r>
          </a:p>
          <a:p>
            <a:pPr eaLnBrk="1" hangingPunct="1"/>
            <a:r>
              <a:rPr lang="en-US">
                <a:ea typeface="ＭＳ Ｐゴシック" charset="0"/>
                <a:cs typeface="ＭＳ Ｐゴシック" charset="0"/>
                <a:sym typeface="Symbol" charset="0"/>
              </a:rPr>
              <a:t>Your weight is distributed over the two scales. So, each scale reads half your weight.</a:t>
            </a:r>
            <a:endParaRPr lang="en-US">
              <a:ea typeface="ＭＳ Ｐゴシック" charset="0"/>
              <a:cs typeface="ＭＳ Ｐゴシック" charset="0"/>
            </a:endParaRPr>
          </a:p>
          <a:p>
            <a:pPr eaLnBrk="1" hangingPunct="1"/>
            <a:endParaRPr lang="en-US">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50A9D7EA-9B9E-D04F-9510-7BF011523166}" type="slidenum">
              <a:rPr lang="en-US"/>
              <a:pPr algn="r" eaLnBrk="1" hangingPunct="1"/>
              <a:t>33</a:t>
            </a:fld>
            <a:endParaRPr lang="en-US"/>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ea typeface="ＭＳ Ｐゴシック" charset="0"/>
                <a:cs typeface="ＭＳ Ｐゴシック" charset="0"/>
              </a:rPr>
              <a:t>C. Both of the above.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B55EBED8-81E7-4A41-874D-6D9886332F7E}" type="slidenum">
              <a:rPr lang="en-US"/>
              <a:pPr algn="r" eaLnBrk="1" hangingPunct="1"/>
              <a:t>34</a:t>
            </a:fld>
            <a:endParaRPr lang="en-US"/>
          </a:p>
        </p:txBody>
      </p:sp>
      <p:sp>
        <p:nvSpPr>
          <p:cNvPr id="72707" name="Rectangle 2"/>
          <p:cNvSpPr>
            <a:spLocks noGrp="1" noRot="1" noChangeAspect="1" noChangeArrowheads="1" noTextEdit="1"/>
          </p:cNvSpPr>
          <p:nvPr>
            <p:ph type="sldImg"/>
          </p:nvPr>
        </p:nvSpPr>
        <p:spPr>
          <a:solidFill>
            <a:srgbClr val="FFFFFF"/>
          </a:solidFill>
          <a:ln/>
        </p:spPr>
      </p:sp>
      <p:sp>
        <p:nvSpPr>
          <p:cNvPr id="7270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a:ea typeface="ＭＳ Ｐゴシック" charset="0"/>
                <a:cs typeface="ＭＳ Ｐゴシック" charset="0"/>
              </a:rPr>
              <a:t>For an object to be in equilibrium, it does not necessarily have to be at rest</a:t>
            </a:r>
            <a:r>
              <a:rPr lang="en-US" dirty="0" smtClean="0">
                <a:ea typeface="ＭＳ Ｐゴシック" charset="0"/>
                <a:cs typeface="ＭＳ Ｐゴシック" charset="0"/>
              </a:rPr>
              <a:t>. </a:t>
            </a:r>
            <a:endParaRPr lang="en-US" dirty="0">
              <a:ea typeface="ＭＳ Ｐゴシック" charset="0"/>
              <a:cs typeface="ＭＳ Ｐゴシック" charset="0"/>
            </a:endParaRPr>
          </a:p>
          <a:p>
            <a:pPr eaLnBrk="1" hangingPunct="1"/>
            <a:r>
              <a:rPr lang="en-US" dirty="0">
                <a:ea typeface="ＭＳ Ｐゴシック" charset="0"/>
                <a:cs typeface="ＭＳ Ｐゴシック" charset="0"/>
              </a:rPr>
              <a:t>It can be in equilibrium as long as it is not </a:t>
            </a:r>
            <a:r>
              <a:rPr lang="en-US" b="1" dirty="0">
                <a:ea typeface="ＭＳ Ｐゴシック" charset="0"/>
                <a:cs typeface="ＭＳ Ｐゴシック" charset="0"/>
              </a:rPr>
              <a:t>changing</a:t>
            </a:r>
            <a:r>
              <a:rPr lang="en-US" dirty="0">
                <a:ea typeface="ＭＳ Ｐゴシック" charset="0"/>
                <a:cs typeface="ＭＳ Ｐゴシック" charset="0"/>
              </a:rPr>
              <a:t> its motion</a:t>
            </a:r>
            <a:r>
              <a:rPr lang="en-US" dirty="0" smtClean="0">
                <a:ea typeface="ＭＳ Ｐゴシック" charset="0"/>
                <a:cs typeface="ＭＳ Ｐゴシック" charset="0"/>
              </a:rPr>
              <a:t>. </a:t>
            </a:r>
            <a:endParaRPr lang="en-US" dirty="0">
              <a:ea typeface="ＭＳ Ｐゴシック" charset="0"/>
              <a:cs typeface="ＭＳ Ｐゴシック" charset="0"/>
            </a:endParaRPr>
          </a:p>
          <a:p>
            <a:pPr eaLnBrk="1" hangingPunct="1"/>
            <a:r>
              <a:rPr lang="en-US" dirty="0">
                <a:ea typeface="ＭＳ Ｐゴシック" charset="0"/>
                <a:cs typeface="ＭＳ Ｐゴシック" charset="0"/>
              </a:rPr>
              <a:t>If it is initially at rest it must continue to remain at rest.</a:t>
            </a:r>
          </a:p>
          <a:p>
            <a:pPr eaLnBrk="1" hangingPunct="1"/>
            <a:r>
              <a:rPr lang="en-US" dirty="0">
                <a:ea typeface="ＭＳ Ｐゴシック" charset="0"/>
                <a:cs typeface="ＭＳ Ｐゴシック" charset="0"/>
              </a:rPr>
              <a:t>If it is initially in motion it must continue in motion at a steady rate in a </a:t>
            </a:r>
            <a:r>
              <a:rPr lang="en-US" dirty="0" smtClean="0">
                <a:ea typeface="ＭＳ Ｐゴシック" charset="0"/>
                <a:cs typeface="ＭＳ Ｐゴシック" charset="0"/>
              </a:rPr>
              <a:t>straight-line </a:t>
            </a:r>
            <a:r>
              <a:rPr lang="en-US" dirty="0">
                <a:ea typeface="ＭＳ Ｐゴシック" charset="0"/>
                <a:cs typeface="ＭＳ Ｐゴシック" charset="0"/>
              </a:rPr>
              <a:t>path.</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BE7BF479-E8B2-C44A-9CEF-C600A724C247}" type="slidenum">
              <a:rPr lang="en-US"/>
              <a:pPr algn="r" eaLnBrk="1" hangingPunct="1"/>
              <a:t>35</a:t>
            </a:fld>
            <a:endParaRPr lang="en-US"/>
          </a:p>
        </p:txBody>
      </p:sp>
      <p:sp>
        <p:nvSpPr>
          <p:cNvPr id="74755" name="Rectangle 2"/>
          <p:cNvSpPr>
            <a:spLocks noGrp="1" noRot="1" noChangeAspect="1" noChangeArrowheads="1" noTextEdit="1"/>
          </p:cNvSpPr>
          <p:nvPr>
            <p:ph type="sldImg"/>
          </p:nvPr>
        </p:nvSpPr>
        <p:spPr>
          <a:solidFill>
            <a:srgbClr val="FFFFFF"/>
          </a:solidFill>
          <a:ln/>
        </p:spPr>
      </p:sp>
      <p:sp>
        <p:nvSpPr>
          <p:cNvPr id="7475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a:ea typeface="ＭＳ Ｐゴシック" charset="0"/>
                <a:cs typeface="ＭＳ Ｐゴシック" charset="0"/>
              </a:rPr>
              <a:t>C. equal to 75 N</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58B25E83-50C4-D545-9E3F-E181227AC141}" type="slidenum">
              <a:rPr lang="en-US"/>
              <a:pPr algn="r" eaLnBrk="1" hangingPunct="1"/>
              <a:t>36</a:t>
            </a:fld>
            <a:endParaRPr lang="en-US"/>
          </a:p>
        </p:txBody>
      </p:sp>
      <p:sp>
        <p:nvSpPr>
          <p:cNvPr id="76803" name="Rectangle 2"/>
          <p:cNvSpPr>
            <a:spLocks noGrp="1" noRot="1" noChangeAspect="1" noChangeArrowheads="1" noTextEdit="1"/>
          </p:cNvSpPr>
          <p:nvPr>
            <p:ph type="sldImg"/>
          </p:nvPr>
        </p:nvSpPr>
        <p:spPr>
          <a:solidFill>
            <a:srgbClr val="FFFFFF"/>
          </a:solidFill>
          <a:ln/>
        </p:spPr>
      </p:sp>
      <p:sp>
        <p:nvSpPr>
          <p:cNvPr id="7680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r>
              <a:rPr lang="en-US" dirty="0" smtClean="0">
                <a:ea typeface="ＭＳ Ｐゴシック" charset="0"/>
                <a:cs typeface="ＭＳ Ｐゴシック" charset="0"/>
              </a:rPr>
              <a:t>The crate is in dynamic equilibrium. So there is no NET force acting on it.</a:t>
            </a:r>
          </a:p>
          <a:p>
            <a:r>
              <a:rPr lang="en-US" dirty="0" smtClean="0">
                <a:ea typeface="ＭＳ Ｐゴシック" charset="0"/>
                <a:cs typeface="ＭＳ Ｐゴシック" charset="0"/>
              </a:rPr>
              <a:t>So you must apply a force that balances out the force of friction. Which means it must be equal and opposite to the force of friction. So if Friction is 75 N to the left, the Applied Force from you is 75 N to the right.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8B7676A6-7D9B-7847-B38F-E7D5F4108B15}" type="slidenum">
              <a:rPr lang="en-US"/>
              <a:pPr algn="r" eaLnBrk="1" hangingPunct="1"/>
              <a:t>38</a:t>
            </a:fld>
            <a:endParaRPr lang="en-US"/>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ea typeface="ＭＳ Ｐゴシック" charset="0"/>
                <a:cs typeface="ＭＳ Ｐゴシック" charset="0"/>
              </a:rPr>
              <a:t>C. in your hand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07D6A687-5FEC-BF42-AFE1-5B12A9136578}" type="slidenum">
              <a:rPr lang="en-US"/>
              <a:pPr algn="r" eaLnBrk="1" hangingPunct="1"/>
              <a:t>39</a:t>
            </a:fld>
            <a:endParaRPr lang="en-US"/>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ea typeface="ＭＳ Ｐゴシック" charset="0"/>
                <a:cs typeface="ＭＳ Ｐゴシック" charset="0"/>
              </a:rPr>
              <a:t>C. in your hand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67122323-9FAC-364D-B0DE-5D3CA7BE254B}" type="slidenum">
              <a:rPr lang="en-US"/>
              <a:pPr algn="r" eaLnBrk="1" hangingPunct="1"/>
              <a:t>8</a:t>
            </a:fld>
            <a:endParaRPr lang="en-US"/>
          </a:p>
        </p:txBody>
      </p:sp>
      <p:sp>
        <p:nvSpPr>
          <p:cNvPr id="21507" name="Rectangle 2"/>
          <p:cNvSpPr>
            <a:spLocks noGrp="1" noRot="1" noChangeAspect="1" noChangeArrowheads="1" noTextEdit="1"/>
          </p:cNvSpPr>
          <p:nvPr>
            <p:ph type="sldImg"/>
          </p:nvPr>
        </p:nvSpPr>
        <p:spPr>
          <a:solidFill>
            <a:srgbClr val="FFFFFF"/>
          </a:solidFill>
          <a:ln/>
        </p:spPr>
      </p:sp>
      <p:sp>
        <p:nvSpPr>
          <p:cNvPr id="2150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smtClean="0">
                <a:ea typeface="ＭＳ Ｐゴシック" charset="0"/>
                <a:cs typeface="ＭＳ Ｐゴシック" charset="0"/>
              </a:rPr>
              <a:t>C. discover the property called inertia.</a:t>
            </a:r>
            <a:endParaRPr lang="en-US" dirty="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67122323-9FAC-364D-B0DE-5D3CA7BE254B}" type="slidenum">
              <a:rPr lang="en-US"/>
              <a:pPr algn="r" eaLnBrk="1" hangingPunct="1"/>
              <a:t>9</a:t>
            </a:fld>
            <a:endParaRPr lang="en-US"/>
          </a:p>
        </p:txBody>
      </p:sp>
      <p:sp>
        <p:nvSpPr>
          <p:cNvPr id="21507" name="Rectangle 2"/>
          <p:cNvSpPr>
            <a:spLocks noGrp="1" noRot="1" noChangeAspect="1" noChangeArrowheads="1" noTextEdit="1"/>
          </p:cNvSpPr>
          <p:nvPr>
            <p:ph type="sldImg"/>
          </p:nvPr>
        </p:nvSpPr>
        <p:spPr>
          <a:solidFill>
            <a:srgbClr val="FFFFFF"/>
          </a:solidFill>
          <a:ln/>
        </p:spPr>
      </p:sp>
      <p:sp>
        <p:nvSpPr>
          <p:cNvPr id="2150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smtClean="0">
                <a:ea typeface="Batang" charset="0"/>
                <a:cs typeface="Batang" charset="0"/>
              </a:rPr>
              <a:t>Inertia is a property of matter.</a:t>
            </a:r>
          </a:p>
          <a:p>
            <a:pPr eaLnBrk="1" hangingPunct="1"/>
            <a:r>
              <a:rPr lang="en-US" dirty="0" smtClean="0">
                <a:ea typeface="Batang" charset="0"/>
                <a:cs typeface="Batang" charset="0"/>
              </a:rPr>
              <a:t>It is not a reason for the behavior of matter.</a:t>
            </a:r>
            <a:endParaRPr lang="en-US" dirty="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365126" y="3124200"/>
            <a:ext cx="3768147" cy="1077218"/>
          </a:xfrm>
          <a:extLst>
            <a:ext uri="{909E8E84-426E-40dd-AFC4-6F175D3DCCD1}">
              <a14:hiddenFill xmlns:a14="http://schemas.microsoft.com/office/drawing/2010/main">
                <a:solidFill>
                  <a:schemeClr val="accent1"/>
                </a:solidFill>
              </a14:hiddenFill>
            </a:ext>
          </a:extLst>
        </p:spPr>
        <p:txBody>
          <a:bodyPr lIns="91440"/>
          <a:lstStyle>
            <a:lvl1pPr>
              <a:defRPr>
                <a:solidFill>
                  <a:srgbClr val="F44311"/>
                </a:solidFill>
              </a:defRPr>
            </a:lvl1pPr>
          </a:lstStyle>
          <a:p>
            <a:pPr lvl="0"/>
            <a:r>
              <a:rPr lang="en-US" noProof="0" dirty="0" smtClean="0"/>
              <a:t>Click to edit</a:t>
            </a:r>
            <a:br>
              <a:rPr lang="en-US" noProof="0" dirty="0" smtClean="0"/>
            </a:br>
            <a:r>
              <a:rPr lang="en-US" noProof="0" dirty="0" smtClean="0"/>
              <a:t>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solidFill>
                  <a:srgbClr val="F44311"/>
                </a:solidFill>
              </a:defRPr>
            </a:lvl1pPr>
          </a:lstStyle>
          <a:p>
            <a:pPr lvl="0"/>
            <a:endParaRPr lang="en-US" noProof="0" dirty="0" smtClean="0"/>
          </a:p>
        </p:txBody>
      </p:sp>
      <p:sp>
        <p:nvSpPr>
          <p:cNvPr id="4101" name="Rectangle 5"/>
          <p:cNvSpPr>
            <a:spLocks noChangeArrowheads="1"/>
          </p:cNvSpPr>
          <p:nvPr/>
        </p:nvSpPr>
        <p:spPr bwMode="auto">
          <a:xfrm>
            <a:off x="-6350" y="0"/>
            <a:ext cx="9162288" cy="609600"/>
          </a:xfrm>
          <a:prstGeom prst="rect">
            <a:avLst/>
          </a:prstGeom>
          <a:solidFill>
            <a:srgbClr val="2E4499"/>
          </a:solidFill>
          <a:ln>
            <a:noFill/>
          </a:ln>
          <a:effectLst/>
          <a:extLst/>
        </p:spPr>
        <p:txBody>
          <a:bodyPr wrap="none" anchor="ctr"/>
          <a:lstStyle/>
          <a:p>
            <a:pPr algn="ctr"/>
            <a:endParaRPr lang="en-US">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smtClean="0">
                <a:solidFill>
                  <a:schemeClr val="bg1"/>
                </a:solidFill>
              </a:rPr>
              <a:t>Lecture Outline</a:t>
            </a:r>
            <a:endParaRPr lang="en-US" sz="2800" dirty="0">
              <a:solidFill>
                <a:schemeClr val="bg1"/>
              </a:solidFill>
            </a:endParaRPr>
          </a:p>
        </p:txBody>
      </p:sp>
      <p:sp>
        <p:nvSpPr>
          <p:cNvPr id="4113" name="Rectangle 17"/>
          <p:cNvSpPr>
            <a:spLocks noGrp="1" noChangeArrowheads="1"/>
          </p:cNvSpPr>
          <p:nvPr>
            <p:ph type="ftr" sz="quarter" idx="3"/>
          </p:nvPr>
        </p:nvSpPr>
        <p:spPr/>
        <p:txBody>
          <a:bodyPr/>
          <a:lstStyle>
            <a:lvl1pPr>
              <a:defRPr/>
            </a:lvl1pPr>
          </a:lstStyle>
          <a:p>
            <a:r>
              <a:rPr lang="en-GB" smtClean="0"/>
              <a:t>© 2015 Pearson Education, Inc.</a:t>
            </a:r>
            <a:endParaRPr lang="en-GB"/>
          </a:p>
        </p:txBody>
      </p:sp>
      <p:pic>
        <p:nvPicPr>
          <p:cNvPr id="9" name="Picture 8" descr="HEWI9107_12_eca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7675" y="602537"/>
            <a:ext cx="4886325" cy="6254496"/>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smtClean="0"/>
              <a:t>© 2015 Pearson Education, Inc.</a:t>
            </a:r>
            <a:endParaRPr lang="en-GB"/>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smtClean="0"/>
              <a:t>© 2015 Pearson Education, Inc.</a:t>
            </a:r>
            <a:endParaRPr lang="en-GB"/>
          </a:p>
        </p:txBody>
      </p:sp>
    </p:spTree>
    <p:extLst>
      <p:ext uri="{BB962C8B-B14F-4D97-AF65-F5344CB8AC3E}">
        <p14:creationId xmlns:p14="http://schemas.microsoft.com/office/powerpoint/2010/main" val="157190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 2015 Pearson Education, Inc.</a:t>
            </a: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E04CFB01-C54F-9047-8DF3-2A92F8CE421B}" type="slidenum">
              <a:rPr lang="en-US"/>
              <a:pPr/>
              <a:t>‹#›</a:t>
            </a:fld>
            <a:endParaRPr lang="en-US"/>
          </a:p>
        </p:txBody>
      </p:sp>
    </p:spTree>
    <p:extLst>
      <p:ext uri="{BB962C8B-B14F-4D97-AF65-F5344CB8AC3E}">
        <p14:creationId xmlns:p14="http://schemas.microsoft.com/office/powerpoint/2010/main" val="3343021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6350" y="0"/>
            <a:ext cx="9162288" cy="609600"/>
          </a:xfrm>
          <a:prstGeom prst="rect">
            <a:avLst/>
          </a:prstGeom>
          <a:solidFill>
            <a:srgbClr val="2E4499"/>
          </a:solidFill>
          <a:ln>
            <a:noFill/>
          </a:ln>
          <a:effectLst/>
          <a:extLst/>
        </p:spPr>
        <p:txBody>
          <a:bodyPr wrap="none" anchor="ctr"/>
          <a:lstStyle/>
          <a:p>
            <a:pPr algn="ctr"/>
            <a:endParaRPr lang="en-US">
              <a:solidFill>
                <a:schemeClr val="accent1"/>
              </a:solidFill>
            </a:endParaRPr>
          </a:p>
        </p:txBody>
      </p:sp>
      <p:sp>
        <p:nvSpPr>
          <p:cNvPr id="3075" name="Rectangle 3"/>
          <p:cNvSpPr>
            <a:spLocks noGrp="1" noChangeArrowheads="1"/>
          </p:cNvSpPr>
          <p:nvPr>
            <p:ph type="title"/>
          </p:nvPr>
        </p:nvSpPr>
        <p:spPr bwMode="auto">
          <a:xfrm>
            <a:off x="0" y="614908"/>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957254"/>
            <a:ext cx="8229600" cy="465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smtClean="0"/>
              <a:t>© 2015 Pearson Education, Inc.</a:t>
            </a:r>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54" r:id="rId4"/>
  </p:sldLayoutIdLst>
  <p:hf sldNum="0" hdr="0" dt="0"/>
  <p:txStyles>
    <p:titleStyle>
      <a:lvl1pPr algn="l" rtl="0" fontAlgn="base">
        <a:spcBef>
          <a:spcPct val="50000"/>
        </a:spcBef>
        <a:spcAft>
          <a:spcPct val="0"/>
        </a:spcAft>
        <a:defRPr sz="3200" b="1">
          <a:solidFill>
            <a:srgbClr val="2E4499"/>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2E4499"/>
        </a:buClr>
        <a:buChar char="•"/>
        <a:defRPr sz="2800">
          <a:solidFill>
            <a:srgbClr val="000000"/>
          </a:solidFill>
          <a:latin typeface="+mn-lt"/>
          <a:ea typeface="+mn-ea"/>
          <a:cs typeface="+mn-cs"/>
        </a:defRPr>
      </a:lvl1pPr>
      <a:lvl2pPr marL="800100" indent="-342900" algn="l" rtl="0" fontAlgn="base">
        <a:spcBef>
          <a:spcPct val="20000"/>
        </a:spcBef>
        <a:spcAft>
          <a:spcPct val="0"/>
        </a:spcAft>
        <a:buClr>
          <a:srgbClr val="2E4499"/>
        </a:buClr>
        <a:buChar char="–"/>
        <a:tabLst/>
        <a:defRPr sz="2800">
          <a:solidFill>
            <a:srgbClr val="000000"/>
          </a:solidFill>
          <a:latin typeface="+mn-lt"/>
          <a:ea typeface="+mn-ea"/>
        </a:defRPr>
      </a:lvl2pPr>
      <a:lvl3pPr marL="1143000" indent="-228600" algn="l" rtl="0" fontAlgn="base">
        <a:spcBef>
          <a:spcPct val="20000"/>
        </a:spcBef>
        <a:spcAft>
          <a:spcPct val="0"/>
        </a:spcAft>
        <a:buClr>
          <a:srgbClr val="2E4499"/>
        </a:buClr>
        <a:buChar char="•"/>
        <a:defRPr sz="2400">
          <a:solidFill>
            <a:srgbClr val="000000"/>
          </a:solidFill>
          <a:latin typeface="+mn-lt"/>
          <a:ea typeface="+mn-ea"/>
        </a:defRPr>
      </a:lvl3pPr>
      <a:lvl4pPr marL="1600200" indent="-228600" algn="l" rtl="0" fontAlgn="base">
        <a:spcBef>
          <a:spcPct val="20000"/>
        </a:spcBef>
        <a:spcAft>
          <a:spcPct val="0"/>
        </a:spcAft>
        <a:buClr>
          <a:srgbClr val="2E4499"/>
        </a:buClr>
        <a:buChar char="–"/>
        <a:defRPr sz="2000">
          <a:solidFill>
            <a:srgbClr val="000000"/>
          </a:solidFill>
          <a:latin typeface="+mn-lt"/>
          <a:ea typeface="+mn-ea"/>
        </a:defRPr>
      </a:lvl4pPr>
      <a:lvl5pPr marL="2057400" indent="-228600" algn="l" rtl="0" fontAlgn="base">
        <a:spcBef>
          <a:spcPct val="20000"/>
        </a:spcBef>
        <a:spcAft>
          <a:spcPct val="0"/>
        </a:spcAft>
        <a:buClr>
          <a:srgbClr val="2E4499"/>
        </a:buClr>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6" y="2397949"/>
            <a:ext cx="3768147" cy="2062103"/>
          </a:xfrm>
        </p:spPr>
        <p:txBody>
          <a:bodyPr/>
          <a:lstStyle/>
          <a:p>
            <a:r>
              <a:rPr lang="en-US" dirty="0" smtClean="0"/>
              <a:t>Chapter 2</a:t>
            </a:r>
            <a:r>
              <a:rPr lang="en-US" dirty="0"/>
              <a:t>: </a:t>
            </a:r>
            <a:r>
              <a:rPr lang="en-US" dirty="0" smtClean="0"/>
              <a:t>Newton</a:t>
            </a:r>
            <a:r>
              <a:rPr lang="fr-FR" dirty="0" smtClean="0"/>
              <a:t>'</a:t>
            </a:r>
            <a:r>
              <a:rPr lang="en-US" dirty="0" smtClean="0"/>
              <a:t>s</a:t>
            </a:r>
            <a:br>
              <a:rPr lang="en-US" dirty="0" smtClean="0"/>
            </a:br>
            <a:r>
              <a:rPr lang="en-US" dirty="0" smtClean="0"/>
              <a:t>First Law of Motion—Inertia</a:t>
            </a:r>
            <a:endParaRPr lang="en-US" dirty="0"/>
          </a:p>
        </p:txBody>
      </p:sp>
      <p:sp>
        <p:nvSpPr>
          <p:cNvPr id="5" name="Rectangle 17"/>
          <p:cNvSpPr>
            <a:spLocks noGrp="1" noChangeArrowheads="1"/>
          </p:cNvSpPr>
          <p:nvPr>
            <p:ph type="ftr" sz="quarter" idx="3"/>
          </p:nvPr>
        </p:nvSpPr>
        <p:spPr/>
        <p:txBody>
          <a:bodyPr/>
          <a:lstStyle/>
          <a:p>
            <a:r>
              <a:rPr lang="en-GB" smtClean="0"/>
              <a:t>© 2015 Pearson Education, Inc.</a:t>
            </a:r>
            <a:endParaRPr lang="en-GB"/>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t>Newton</a:t>
            </a:r>
            <a:r>
              <a:rPr lang="fr-FR" dirty="0" smtClean="0"/>
              <a:t>'</a:t>
            </a:r>
            <a:r>
              <a:rPr lang="en-US" dirty="0" smtClean="0"/>
              <a:t>s First Law of Motion</a:t>
            </a:r>
            <a:endParaRPr lang="en-US" dirty="0"/>
          </a:p>
        </p:txBody>
      </p:sp>
      <p:sp>
        <p:nvSpPr>
          <p:cNvPr id="22531" name="Rectangle 3"/>
          <p:cNvSpPr>
            <a:spLocks noGrp="1" noChangeArrowheads="1"/>
          </p:cNvSpPr>
          <p:nvPr>
            <p:ph idx="1"/>
          </p:nvPr>
        </p:nvSpPr>
        <p:spPr/>
        <p:txBody>
          <a:bodyPr/>
          <a:lstStyle/>
          <a:p>
            <a:r>
              <a:rPr lang="en-US" dirty="0" smtClean="0"/>
              <a:t>Every object continues in a state of rest or of uniform speed in a straight line unless acted on by a nonzero net force.</a:t>
            </a:r>
            <a:endParaRPr lang="en-US" dirty="0"/>
          </a:p>
        </p:txBody>
      </p:sp>
      <p:sp>
        <p:nvSpPr>
          <p:cNvPr id="2" name="Footer Placeholder 1"/>
          <p:cNvSpPr>
            <a:spLocks noGrp="1"/>
          </p:cNvSpPr>
          <p:nvPr>
            <p:ph type="ftr" sz="quarter" idx="10"/>
          </p:nvPr>
        </p:nvSpPr>
        <p:spPr/>
        <p:txBody>
          <a:bodyPr/>
          <a:lstStyle/>
          <a:p>
            <a:r>
              <a:rPr lang="en-US" smtClean="0"/>
              <a:t>© 2015 Pearson Education, Inc.</a:t>
            </a:r>
            <a:endParaRPr lang="en-US"/>
          </a:p>
        </p:txBody>
      </p:sp>
    </p:spTree>
    <p:extLst>
      <p:ext uri="{BB962C8B-B14F-4D97-AF65-F5344CB8AC3E}">
        <p14:creationId xmlns:p14="http://schemas.microsoft.com/office/powerpoint/2010/main" val="12272520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smtClean="0"/>
              <a:t>Net Force</a:t>
            </a:r>
            <a:endParaRPr lang="en-US" dirty="0"/>
          </a:p>
        </p:txBody>
      </p:sp>
      <p:sp>
        <p:nvSpPr>
          <p:cNvPr id="28675" name="Rectangle 3"/>
          <p:cNvSpPr>
            <a:spLocks noGrp="1" noChangeArrowheads="1"/>
          </p:cNvSpPr>
          <p:nvPr>
            <p:ph idx="1"/>
          </p:nvPr>
        </p:nvSpPr>
        <p:spPr/>
        <p:txBody>
          <a:bodyPr/>
          <a:lstStyle/>
          <a:p>
            <a:pPr marL="0" indent="0">
              <a:buNone/>
            </a:pPr>
            <a:r>
              <a:rPr lang="en-US" dirty="0" smtClean="0"/>
              <a:t>Vector quantity</a:t>
            </a:r>
          </a:p>
          <a:p>
            <a:r>
              <a:rPr lang="en-US" dirty="0" smtClean="0"/>
              <a:t>a quantity whose description requires both magnitude (how much) and direction (which way)</a:t>
            </a:r>
          </a:p>
          <a:p>
            <a:r>
              <a:rPr lang="en-US" dirty="0" smtClean="0"/>
              <a:t>can be represented by arrows drawn to scale, called vectors</a:t>
            </a:r>
          </a:p>
          <a:p>
            <a:pPr lvl="1"/>
            <a:r>
              <a:rPr lang="en-US" dirty="0" smtClean="0"/>
              <a:t>length of arrow represents magnitude and arrowhead shows direction</a:t>
            </a:r>
          </a:p>
          <a:p>
            <a:pPr lvl="1"/>
            <a:r>
              <a:rPr lang="en-US" dirty="0" smtClean="0"/>
              <a:t>Examples: force, velocity, acceleration</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11888637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smtClean="0"/>
              <a:t>Net Force</a:t>
            </a:r>
            <a:endParaRPr lang="en-US" dirty="0"/>
          </a:p>
        </p:txBody>
      </p:sp>
      <p:sp>
        <p:nvSpPr>
          <p:cNvPr id="26627" name="Rectangle 3"/>
          <p:cNvSpPr>
            <a:spLocks noGrp="1" noChangeArrowheads="1"/>
          </p:cNvSpPr>
          <p:nvPr>
            <p:ph idx="1"/>
          </p:nvPr>
        </p:nvSpPr>
        <p:spPr/>
        <p:txBody>
          <a:bodyPr/>
          <a:lstStyle/>
          <a:p>
            <a:r>
              <a:rPr lang="en-US" dirty="0" smtClean="0"/>
              <a:t>Net force is the combination of all forces that act on an object.</a:t>
            </a:r>
          </a:p>
          <a:p>
            <a:pPr lvl="1"/>
            <a:r>
              <a:rPr lang="en-US" dirty="0" smtClean="0"/>
              <a:t>Example: Two 5-N pulls in the same direction produce a 10-N pull (net force of 10 N). If the pair of 5-N pulls are in opposite directions, the net force is zero.</a:t>
            </a:r>
          </a:p>
          <a:p>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
        <p:nvSpPr>
          <p:cNvPr id="26628" name="Text Box 8"/>
          <p:cNvSpPr txBox="1">
            <a:spLocks noChangeArrowheads="1"/>
          </p:cNvSpPr>
          <p:nvPr/>
        </p:nvSpPr>
        <p:spPr bwMode="auto">
          <a:xfrm>
            <a:off x="6880225" y="6181725"/>
            <a:ext cx="227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ＭＳ Ｐゴシック" charset="0"/>
              </a:defRPr>
            </a:lvl1pPr>
            <a:lvl2pPr marL="37931725" indent="-37474525">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r>
              <a:rPr lang="en-US" sz="1200"/>
              <a:t> </a:t>
            </a:r>
          </a:p>
        </p:txBody>
      </p:sp>
      <p:pic>
        <p:nvPicPr>
          <p:cNvPr id="10" name="Picture 9" descr="02_06_Figure.jpg"/>
          <p:cNvPicPr>
            <a:picLocks noChangeAspect="1"/>
          </p:cNvPicPr>
          <p:nvPr/>
        </p:nvPicPr>
        <p:blipFill rotWithShape="1">
          <a:blip r:embed="rId3">
            <a:extLst>
              <a:ext uri="{28A0092B-C50C-407E-A947-70E740481C1C}">
                <a14:useLocalDpi xmlns:a14="http://schemas.microsoft.com/office/drawing/2010/main" val="0"/>
              </a:ext>
            </a:extLst>
          </a:blip>
          <a:srcRect b="29217"/>
          <a:stretch/>
        </p:blipFill>
        <p:spPr>
          <a:xfrm>
            <a:off x="2311049" y="4791847"/>
            <a:ext cx="5704606" cy="1880159"/>
          </a:xfrm>
          <a:prstGeom prst="rect">
            <a:avLst/>
          </a:prstGeom>
        </p:spPr>
      </p:pic>
    </p:spTree>
    <p:extLst>
      <p:ext uri="{BB962C8B-B14F-4D97-AF65-F5344CB8AC3E}">
        <p14:creationId xmlns:p14="http://schemas.microsoft.com/office/powerpoint/2010/main" val="222573928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614908"/>
            <a:ext cx="9144000" cy="1077218"/>
          </a:xfrm>
        </p:spPr>
        <p:txBody>
          <a:bodyPr/>
          <a:lstStyle/>
          <a:p>
            <a:r>
              <a:rPr lang="en-US" dirty="0" smtClean="0"/>
              <a:t>Net Force</a:t>
            </a:r>
            <a:br>
              <a:rPr lang="en-US" dirty="0" smtClean="0"/>
            </a:br>
            <a:r>
              <a:rPr lang="en-US" dirty="0" smtClean="0"/>
              <a:t>CHECK YOUR NEIGHBOR</a:t>
            </a:r>
            <a:endParaRPr lang="en-US" dirty="0"/>
          </a:p>
        </p:txBody>
      </p:sp>
      <p:sp>
        <p:nvSpPr>
          <p:cNvPr id="143362" name="Rectangle 3"/>
          <p:cNvSpPr>
            <a:spLocks noGrp="1" noChangeArrowheads="1"/>
          </p:cNvSpPr>
          <p:nvPr>
            <p:ph idx="1"/>
          </p:nvPr>
        </p:nvSpPr>
        <p:spPr/>
        <p:txBody>
          <a:bodyPr/>
          <a:lstStyle/>
          <a:p>
            <a:pPr marL="0" indent="0">
              <a:buNone/>
            </a:pPr>
            <a:r>
              <a:rPr lang="en-US" dirty="0" smtClean="0"/>
              <a:t>A cart is pulled to the right with a force of 15 N while being pulled to the left with a force of 20 N. The net force on the cart is</a:t>
            </a:r>
          </a:p>
          <a:p>
            <a:pPr marL="514350" indent="-514350">
              <a:buFont typeface="+mj-lt"/>
              <a:buAutoNum type="alphaUcPeriod"/>
            </a:pPr>
            <a:endParaRPr lang="en-US" dirty="0" smtClean="0"/>
          </a:p>
          <a:p>
            <a:pPr marL="514350" indent="-514350">
              <a:buFont typeface="+mj-lt"/>
              <a:buAutoNum type="alphaUcPeriod"/>
            </a:pPr>
            <a:r>
              <a:rPr lang="en-US" dirty="0" smtClean="0"/>
              <a:t>5 N to the left.</a:t>
            </a:r>
          </a:p>
          <a:p>
            <a:pPr marL="514350" indent="-514350">
              <a:buFont typeface="+mj-lt"/>
              <a:buAutoNum type="alphaUcPeriod"/>
            </a:pPr>
            <a:r>
              <a:rPr lang="en-US" dirty="0" smtClean="0"/>
              <a:t>5 N to the right. </a:t>
            </a:r>
          </a:p>
          <a:p>
            <a:pPr marL="514350" indent="-514350">
              <a:buFont typeface="+mj-lt"/>
              <a:buAutoNum type="alphaUcPeriod"/>
            </a:pPr>
            <a:r>
              <a:rPr lang="en-US" dirty="0" smtClean="0"/>
              <a:t>25 N to the left.</a:t>
            </a:r>
          </a:p>
          <a:p>
            <a:pPr marL="514350" indent="-514350">
              <a:buFont typeface="+mj-lt"/>
              <a:buAutoNum type="alphaUcPeriod"/>
            </a:pPr>
            <a:r>
              <a:rPr lang="en-US" dirty="0" smtClean="0"/>
              <a:t>25 N to the right.</a:t>
            </a:r>
            <a:endParaRPr lang="en-US" dirty="0"/>
          </a:p>
        </p:txBody>
      </p:sp>
      <p:sp>
        <p:nvSpPr>
          <p:cNvPr id="2" name="Footer Placeholder 1"/>
          <p:cNvSpPr>
            <a:spLocks noGrp="1"/>
          </p:cNvSpPr>
          <p:nvPr>
            <p:ph type="ftr" sz="quarter" idx="10"/>
          </p:nvPr>
        </p:nvSpPr>
        <p:spPr/>
        <p:txBody>
          <a:bodyPr/>
          <a:lstStyle/>
          <a:p>
            <a:r>
              <a:rPr lang="en-US" smtClean="0"/>
              <a:t>© 2015 Pearson Education, Inc.</a:t>
            </a:r>
            <a:endParaRPr lang="en-US"/>
          </a:p>
        </p:txBody>
      </p:sp>
    </p:spTree>
    <p:extLst>
      <p:ext uri="{BB962C8B-B14F-4D97-AF65-F5344CB8AC3E}">
        <p14:creationId xmlns:p14="http://schemas.microsoft.com/office/powerpoint/2010/main" val="8018172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62">
                                            <p:txEl>
                                              <p:pRg st="2" end="2"/>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500"/>
                                  </p:stCondLst>
                                  <p:childTnLst>
                                    <p:set>
                                      <p:cBhvr>
                                        <p:cTn id="9" dur="1" fill="hold">
                                          <p:stCondLst>
                                            <p:cond delay="0"/>
                                          </p:stCondLst>
                                        </p:cTn>
                                        <p:tgtEl>
                                          <p:spTgt spid="143362">
                                            <p:txEl>
                                              <p:pRg st="3" end="3"/>
                                            </p:txEl>
                                          </p:spTgt>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nodeType="afterEffect">
                                  <p:stCondLst>
                                    <p:cond delay="500"/>
                                  </p:stCondLst>
                                  <p:childTnLst>
                                    <p:set>
                                      <p:cBhvr>
                                        <p:cTn id="12" dur="1" fill="hold">
                                          <p:stCondLst>
                                            <p:cond delay="0"/>
                                          </p:stCondLst>
                                        </p:cTn>
                                        <p:tgtEl>
                                          <p:spTgt spid="143362">
                                            <p:txEl>
                                              <p:pRg st="4" end="4"/>
                                            </p:txEl>
                                          </p:spTgt>
                                        </p:tgtEl>
                                        <p:attrNameLst>
                                          <p:attrName>style.visibility</p:attrName>
                                        </p:attrNameLst>
                                      </p:cBhvr>
                                      <p:to>
                                        <p:strVal val="visible"/>
                                      </p:to>
                                    </p:set>
                                  </p:childTnLst>
                                </p:cTn>
                              </p:par>
                            </p:childTnLst>
                          </p:cTn>
                        </p:par>
                        <p:par>
                          <p:cTn id="13" fill="hold" nodeType="afterGroup">
                            <p:stCondLst>
                              <p:cond delay="1000"/>
                            </p:stCondLst>
                            <p:childTnLst>
                              <p:par>
                                <p:cTn id="14" presetID="1" presetClass="entr" presetSubtype="0" fill="hold" nodeType="afterEffect">
                                  <p:stCondLst>
                                    <p:cond delay="500"/>
                                  </p:stCondLst>
                                  <p:childTnLst>
                                    <p:set>
                                      <p:cBhvr>
                                        <p:cTn id="15" dur="1" fill="hold">
                                          <p:stCondLst>
                                            <p:cond delay="0"/>
                                          </p:stCondLst>
                                        </p:cTn>
                                        <p:tgtEl>
                                          <p:spTgt spid="14336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614908"/>
            <a:ext cx="9144000" cy="1077218"/>
          </a:xfrm>
        </p:spPr>
        <p:txBody>
          <a:bodyPr/>
          <a:lstStyle/>
          <a:p>
            <a:r>
              <a:rPr lang="en-US" dirty="0" smtClean="0"/>
              <a:t>Net Force</a:t>
            </a:r>
            <a:br>
              <a:rPr lang="en-US" dirty="0" smtClean="0"/>
            </a:br>
            <a:r>
              <a:rPr lang="en-US" dirty="0" smtClean="0"/>
              <a:t>CHECK YOUR ANSWER</a:t>
            </a:r>
            <a:endParaRPr lang="en-US" dirty="0"/>
          </a:p>
        </p:txBody>
      </p:sp>
      <p:sp>
        <p:nvSpPr>
          <p:cNvPr id="30722" name="Rectangle 3"/>
          <p:cNvSpPr>
            <a:spLocks noGrp="1" noChangeArrowheads="1"/>
          </p:cNvSpPr>
          <p:nvPr>
            <p:ph idx="1"/>
          </p:nvPr>
        </p:nvSpPr>
        <p:spPr/>
        <p:txBody>
          <a:bodyPr/>
          <a:lstStyle/>
          <a:p>
            <a:pPr marL="0" indent="0">
              <a:buNone/>
            </a:pPr>
            <a:r>
              <a:rPr lang="en-US" dirty="0" smtClean="0"/>
              <a:t>A cart is pulled to the right with a force of 15 N while being pulled to the left with a force of 20 N. The net force on the cart is</a:t>
            </a:r>
          </a:p>
          <a:p>
            <a:pPr marL="514350" indent="-514350">
              <a:buFont typeface="+mj-lt"/>
              <a:buAutoNum type="alphaUcPeriod"/>
            </a:pPr>
            <a:endParaRPr lang="en-US" b="1" dirty="0" smtClean="0"/>
          </a:p>
          <a:p>
            <a:pPr marL="514350" indent="-514350">
              <a:buFont typeface="+mj-lt"/>
              <a:buAutoNum type="alphaUcPeriod"/>
            </a:pPr>
            <a:r>
              <a:rPr lang="en-US" b="1" dirty="0" smtClean="0"/>
              <a:t>5 N to the left.</a:t>
            </a:r>
          </a:p>
          <a:p>
            <a:pPr marL="514350" indent="-514350">
              <a:buFont typeface="+mj-lt"/>
              <a:buAutoNum type="alphaUcPeriod"/>
            </a:pPr>
            <a:r>
              <a:rPr lang="en-US" dirty="0" smtClean="0"/>
              <a:t>5 N to the right. </a:t>
            </a:r>
          </a:p>
          <a:p>
            <a:pPr marL="514350" indent="-514350">
              <a:buFont typeface="+mj-lt"/>
              <a:buAutoNum type="alphaUcPeriod"/>
            </a:pPr>
            <a:r>
              <a:rPr lang="en-US" dirty="0" smtClean="0"/>
              <a:t>25 N to the left.</a:t>
            </a:r>
          </a:p>
          <a:p>
            <a:pPr marL="514350" indent="-514350">
              <a:buFont typeface="+mj-lt"/>
              <a:buAutoNum type="alphaUcPeriod"/>
            </a:pPr>
            <a:r>
              <a:rPr lang="en-US" dirty="0" smtClean="0"/>
              <a:t>25 N to the right.</a:t>
            </a:r>
          </a:p>
        </p:txBody>
      </p:sp>
      <p:sp>
        <p:nvSpPr>
          <p:cNvPr id="2" name="Footer Placeholder 1"/>
          <p:cNvSpPr>
            <a:spLocks noGrp="1"/>
          </p:cNvSpPr>
          <p:nvPr>
            <p:ph type="ftr" sz="quarter" idx="10"/>
          </p:nvPr>
        </p:nvSpPr>
        <p:spPr/>
        <p:txBody>
          <a:bodyPr/>
          <a:lstStyle/>
          <a:p>
            <a:r>
              <a:rPr lang="en-US" smtClean="0"/>
              <a:t>© 2015 Pearson Education, Inc.</a:t>
            </a:r>
            <a:endParaRPr lang="en-US"/>
          </a:p>
        </p:txBody>
      </p:sp>
      <p:sp>
        <p:nvSpPr>
          <p:cNvPr id="15" name="Text Box 4"/>
          <p:cNvSpPr txBox="1">
            <a:spLocks noChangeArrowheads="1"/>
          </p:cNvSpPr>
          <p:nvPr/>
        </p:nvSpPr>
        <p:spPr bwMode="auto">
          <a:xfrm>
            <a:off x="3971324" y="3857986"/>
            <a:ext cx="5172676" cy="190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ＭＳ Ｐゴシック" charset="0"/>
                <a:cs typeface="ＭＳ Ｐゴシック" charset="0"/>
              </a:defRPr>
            </a:lvl1pPr>
            <a:lvl2pPr marL="37931725" indent="-37474525">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20000"/>
              </a:spcBef>
              <a:buClr>
                <a:srgbClr val="2E4499"/>
              </a:buClr>
            </a:pPr>
            <a:r>
              <a:rPr lang="en-US" sz="2800" dirty="0" smtClean="0">
                <a:solidFill>
                  <a:srgbClr val="000000"/>
                </a:solidFill>
                <a:latin typeface="+mn-lt"/>
                <a:ea typeface="+mn-ea"/>
                <a:cs typeface="+mn-cs"/>
              </a:rPr>
              <a:t>The two </a:t>
            </a:r>
            <a:r>
              <a:rPr lang="en-US" sz="2800" dirty="0">
                <a:solidFill>
                  <a:srgbClr val="000000"/>
                </a:solidFill>
                <a:latin typeface="+mn-lt"/>
                <a:ea typeface="+mn-ea"/>
                <a:cs typeface="+mn-cs"/>
              </a:rPr>
              <a:t>forces are in opposite directions, so they subtract.</a:t>
            </a:r>
          </a:p>
          <a:p>
            <a:pPr eaLnBrk="1" hangingPunct="1">
              <a:spcBef>
                <a:spcPct val="20000"/>
              </a:spcBef>
              <a:buClr>
                <a:srgbClr val="2E4499"/>
              </a:buClr>
            </a:pPr>
            <a:r>
              <a:rPr lang="en-US" sz="2800" dirty="0" smtClean="0">
                <a:solidFill>
                  <a:srgbClr val="000000"/>
                </a:solidFill>
                <a:latin typeface="+mn-lt"/>
                <a:ea typeface="+mn-ea"/>
                <a:cs typeface="+mn-cs"/>
              </a:rPr>
              <a:t>The </a:t>
            </a:r>
            <a:r>
              <a:rPr lang="en-US" sz="2800" dirty="0">
                <a:solidFill>
                  <a:srgbClr val="000000"/>
                </a:solidFill>
                <a:latin typeface="+mn-lt"/>
                <a:ea typeface="+mn-ea"/>
                <a:cs typeface="+mn-cs"/>
              </a:rPr>
              <a:t>direction is determined by the direction of the larger force.</a:t>
            </a:r>
          </a:p>
        </p:txBody>
      </p:sp>
    </p:spTree>
    <p:extLst>
      <p:ext uri="{BB962C8B-B14F-4D97-AF65-F5344CB8AC3E}">
        <p14:creationId xmlns:p14="http://schemas.microsoft.com/office/powerpoint/2010/main" val="42137513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14908"/>
            <a:ext cx="9144000" cy="1077218"/>
          </a:xfrm>
        </p:spPr>
        <p:txBody>
          <a:bodyPr/>
          <a:lstStyle/>
          <a:p>
            <a:r>
              <a:rPr lang="en-US" dirty="0" smtClean="0"/>
              <a:t>Net Force</a:t>
            </a:r>
            <a:br>
              <a:rPr lang="en-US" dirty="0" smtClean="0"/>
            </a:br>
            <a:r>
              <a:rPr lang="en-US" dirty="0" smtClean="0"/>
              <a:t>CHECK YOUR NEIGHBOR</a:t>
            </a:r>
            <a:endParaRPr lang="en-US" dirty="0"/>
          </a:p>
        </p:txBody>
      </p:sp>
      <p:sp>
        <p:nvSpPr>
          <p:cNvPr id="130050" name="Rectangle 3"/>
          <p:cNvSpPr>
            <a:spLocks noGrp="1" noChangeArrowheads="1"/>
          </p:cNvSpPr>
          <p:nvPr>
            <p:ph idx="1"/>
          </p:nvPr>
        </p:nvSpPr>
        <p:spPr/>
        <p:txBody>
          <a:bodyPr/>
          <a:lstStyle/>
          <a:p>
            <a:pPr marL="0" indent="0">
              <a:buNone/>
            </a:pPr>
            <a:r>
              <a:rPr lang="en-US" dirty="0" smtClean="0"/>
              <a:t>What is the net force acting on the box?</a:t>
            </a:r>
          </a:p>
          <a:p>
            <a:pPr marL="514350" indent="-514350">
              <a:buFont typeface="+mj-lt"/>
              <a:buAutoNum type="alphaUcPeriod"/>
            </a:pPr>
            <a:endParaRPr lang="en-US" dirty="0" smtClean="0"/>
          </a:p>
          <a:p>
            <a:pPr marL="514350" indent="-514350">
              <a:buFont typeface="+mj-lt"/>
              <a:buAutoNum type="alphaUcPeriod"/>
            </a:pPr>
            <a:r>
              <a:rPr lang="en-US" dirty="0" smtClean="0"/>
              <a:t>15 N to the left</a:t>
            </a:r>
          </a:p>
          <a:p>
            <a:pPr marL="514350" indent="-514350">
              <a:buFont typeface="+mj-lt"/>
              <a:buAutoNum type="alphaUcPeriod"/>
            </a:pPr>
            <a:r>
              <a:rPr lang="en-US" dirty="0" smtClean="0"/>
              <a:t>15 N to the right </a:t>
            </a:r>
          </a:p>
          <a:p>
            <a:pPr marL="514350" indent="-514350">
              <a:buFont typeface="+mj-lt"/>
              <a:buAutoNum type="alphaUcPeriod"/>
            </a:pPr>
            <a:r>
              <a:rPr lang="en-US" dirty="0" smtClean="0"/>
              <a:t>5 N to the left</a:t>
            </a:r>
          </a:p>
          <a:p>
            <a:pPr marL="514350" indent="-514350">
              <a:buFont typeface="+mj-lt"/>
              <a:buAutoNum type="alphaUcPeriod"/>
            </a:pPr>
            <a:r>
              <a:rPr lang="en-US" dirty="0" smtClean="0"/>
              <a:t>5 N to the right</a:t>
            </a:r>
            <a:endParaRPr lang="en-US" dirty="0"/>
          </a:p>
        </p:txBody>
      </p:sp>
      <p:sp>
        <p:nvSpPr>
          <p:cNvPr id="2" name="Footer Placeholder 1"/>
          <p:cNvSpPr>
            <a:spLocks noGrp="1"/>
          </p:cNvSpPr>
          <p:nvPr>
            <p:ph type="ftr" sz="quarter" idx="10"/>
          </p:nvPr>
        </p:nvSpPr>
        <p:spPr/>
        <p:txBody>
          <a:bodyPr/>
          <a:lstStyle/>
          <a:p>
            <a:r>
              <a:rPr lang="en-US" smtClean="0"/>
              <a:t>© 2015 Pearson Education, Inc.</a:t>
            </a:r>
            <a:endParaRPr lang="en-US"/>
          </a:p>
        </p:txBody>
      </p:sp>
      <p:grpSp>
        <p:nvGrpSpPr>
          <p:cNvPr id="24" name="Group 23"/>
          <p:cNvGrpSpPr>
            <a:grpSpLocks noChangeAspect="1"/>
          </p:cNvGrpSpPr>
          <p:nvPr/>
        </p:nvGrpSpPr>
        <p:grpSpPr>
          <a:xfrm>
            <a:off x="1325388" y="5120766"/>
            <a:ext cx="6493224" cy="1371600"/>
            <a:chOff x="266700" y="4766803"/>
            <a:chExt cx="8608999" cy="1818527"/>
          </a:xfrm>
        </p:grpSpPr>
        <p:grpSp>
          <p:nvGrpSpPr>
            <p:cNvPr id="25" name="Group 24"/>
            <p:cNvGrpSpPr/>
            <p:nvPr/>
          </p:nvGrpSpPr>
          <p:grpSpPr>
            <a:xfrm>
              <a:off x="266700" y="4766803"/>
              <a:ext cx="8608999" cy="1818527"/>
              <a:chOff x="266700" y="3420223"/>
              <a:chExt cx="8608999" cy="1818527"/>
            </a:xfrm>
          </p:grpSpPr>
          <p:grpSp>
            <p:nvGrpSpPr>
              <p:cNvPr id="27" name="Group 26"/>
              <p:cNvGrpSpPr/>
              <p:nvPr/>
            </p:nvGrpSpPr>
            <p:grpSpPr>
              <a:xfrm>
                <a:off x="266700" y="3420223"/>
                <a:ext cx="8608999" cy="1818527"/>
                <a:chOff x="266700" y="3420223"/>
                <a:chExt cx="8608999" cy="1818527"/>
              </a:xfrm>
            </p:grpSpPr>
            <p:pic>
              <p:nvPicPr>
                <p:cNvPr id="29" name="Picture 28" descr="02_06_Figure.jpg"/>
                <p:cNvPicPr>
                  <a:picLocks noChangeAspect="1"/>
                </p:cNvPicPr>
                <p:nvPr/>
              </p:nvPicPr>
              <p:blipFill rotWithShape="1">
                <a:blip r:embed="rId3">
                  <a:extLst>
                    <a:ext uri="{28A0092B-C50C-407E-A947-70E740481C1C}">
                      <a14:useLocalDpi xmlns:a14="http://schemas.microsoft.com/office/drawing/2010/main" val="0"/>
                    </a:ext>
                  </a:extLst>
                </a:blip>
                <a:srcRect t="68199" b="4712"/>
                <a:stretch/>
              </p:blipFill>
              <p:spPr>
                <a:xfrm>
                  <a:off x="266700" y="4153840"/>
                  <a:ext cx="8601456" cy="1084910"/>
                </a:xfrm>
                <a:prstGeom prst="rect">
                  <a:avLst/>
                </a:prstGeom>
              </p:spPr>
            </p:pic>
            <p:pic>
              <p:nvPicPr>
                <p:cNvPr id="30" name="Picture 29" descr="02_06_Figure.jpg"/>
                <p:cNvPicPr>
                  <a:picLocks noChangeAspect="1"/>
                </p:cNvPicPr>
                <p:nvPr/>
              </p:nvPicPr>
              <p:blipFill rotWithShape="1">
                <a:blip r:embed="rId3">
                  <a:extLst>
                    <a:ext uri="{28A0092B-C50C-407E-A947-70E740481C1C}">
                      <a14:useLocalDpi xmlns:a14="http://schemas.microsoft.com/office/drawing/2010/main" val="0"/>
                    </a:ext>
                  </a:extLst>
                </a:blip>
                <a:srcRect b="79962"/>
                <a:stretch/>
              </p:blipFill>
              <p:spPr>
                <a:xfrm>
                  <a:off x="274243" y="3420223"/>
                  <a:ext cx="8601456" cy="802528"/>
                </a:xfrm>
                <a:prstGeom prst="rect">
                  <a:avLst/>
                </a:prstGeom>
              </p:spPr>
            </p:pic>
          </p:grpSp>
          <p:sp>
            <p:nvSpPr>
              <p:cNvPr id="28" name="Rectangle 27"/>
              <p:cNvSpPr/>
              <p:nvPr/>
            </p:nvSpPr>
            <p:spPr bwMode="auto">
              <a:xfrm>
                <a:off x="5321300" y="4295775"/>
                <a:ext cx="2708275" cy="831850"/>
              </a:xfrm>
              <a:prstGeom prst="rect">
                <a:avLst/>
              </a:prstGeom>
              <a:solidFill>
                <a:srgbClr val="FFFEC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grpSp>
        <p:sp>
          <p:nvSpPr>
            <p:cNvPr id="26" name="Rectangle 4"/>
            <p:cNvSpPr>
              <a:spLocks noChangeArrowheads="1"/>
            </p:cNvSpPr>
            <p:nvPr/>
          </p:nvSpPr>
          <p:spPr bwMode="auto">
            <a:xfrm>
              <a:off x="6465553" y="5766449"/>
              <a:ext cx="4191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r>
                <a:rPr lang="en-US" sz="3200" b="1" dirty="0">
                  <a:cs typeface="Arial" charset="0"/>
                </a:rPr>
                <a:t>?</a:t>
              </a:r>
            </a:p>
          </p:txBody>
        </p:sp>
      </p:grpSp>
    </p:spTree>
    <p:extLst>
      <p:ext uri="{BB962C8B-B14F-4D97-AF65-F5344CB8AC3E}">
        <p14:creationId xmlns:p14="http://schemas.microsoft.com/office/powerpoint/2010/main" val="653693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0050">
                                            <p:txEl>
                                              <p:pRg st="2" end="2"/>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500"/>
                                  </p:stCondLst>
                                  <p:childTnLst>
                                    <p:set>
                                      <p:cBhvr>
                                        <p:cTn id="9" dur="1" fill="hold">
                                          <p:stCondLst>
                                            <p:cond delay="0"/>
                                          </p:stCondLst>
                                        </p:cTn>
                                        <p:tgtEl>
                                          <p:spTgt spid="130050">
                                            <p:txEl>
                                              <p:pRg st="3" end="3"/>
                                            </p:txEl>
                                          </p:spTgt>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nodeType="afterEffect">
                                  <p:stCondLst>
                                    <p:cond delay="500"/>
                                  </p:stCondLst>
                                  <p:childTnLst>
                                    <p:set>
                                      <p:cBhvr>
                                        <p:cTn id="12" dur="1" fill="hold">
                                          <p:stCondLst>
                                            <p:cond delay="0"/>
                                          </p:stCondLst>
                                        </p:cTn>
                                        <p:tgtEl>
                                          <p:spTgt spid="130050">
                                            <p:txEl>
                                              <p:pRg st="4" end="4"/>
                                            </p:txEl>
                                          </p:spTgt>
                                        </p:tgtEl>
                                        <p:attrNameLst>
                                          <p:attrName>style.visibility</p:attrName>
                                        </p:attrNameLst>
                                      </p:cBhvr>
                                      <p:to>
                                        <p:strVal val="visible"/>
                                      </p:to>
                                    </p:set>
                                  </p:childTnLst>
                                </p:cTn>
                              </p:par>
                            </p:childTnLst>
                          </p:cTn>
                        </p:par>
                        <p:par>
                          <p:cTn id="13" fill="hold" nodeType="afterGroup">
                            <p:stCondLst>
                              <p:cond delay="1000"/>
                            </p:stCondLst>
                            <p:childTnLst>
                              <p:par>
                                <p:cTn id="14" presetID="1" presetClass="entr" presetSubtype="0" fill="hold" nodeType="afterEffect">
                                  <p:stCondLst>
                                    <p:cond delay="500"/>
                                  </p:stCondLst>
                                  <p:childTnLst>
                                    <p:set>
                                      <p:cBhvr>
                                        <p:cTn id="15" dur="1" fill="hold">
                                          <p:stCondLst>
                                            <p:cond delay="0"/>
                                          </p:stCondLst>
                                        </p:cTn>
                                        <p:tgtEl>
                                          <p:spTgt spid="13005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0" y="614908"/>
            <a:ext cx="9144000" cy="1077218"/>
          </a:xfrm>
        </p:spPr>
        <p:txBody>
          <a:bodyPr/>
          <a:lstStyle/>
          <a:p>
            <a:r>
              <a:rPr lang="en-US" dirty="0"/>
              <a:t>Net Force</a:t>
            </a:r>
            <a:br>
              <a:rPr lang="en-US" dirty="0"/>
            </a:br>
            <a:r>
              <a:rPr lang="en-US" dirty="0"/>
              <a:t>CHECK YOUR </a:t>
            </a:r>
            <a:r>
              <a:rPr lang="en-US" dirty="0" smtClean="0"/>
              <a:t>ANSWER </a:t>
            </a:r>
            <a:endParaRPr lang="en-US" dirty="0"/>
          </a:p>
        </p:txBody>
      </p:sp>
      <p:sp>
        <p:nvSpPr>
          <p:cNvPr id="34818" name="Rectangle 3"/>
          <p:cNvSpPr>
            <a:spLocks noGrp="1" noChangeArrowheads="1"/>
          </p:cNvSpPr>
          <p:nvPr>
            <p:ph idx="1"/>
          </p:nvPr>
        </p:nvSpPr>
        <p:spPr/>
        <p:txBody>
          <a:bodyPr/>
          <a:lstStyle/>
          <a:p>
            <a:pPr marL="0" indent="0">
              <a:buNone/>
            </a:pPr>
            <a:r>
              <a:rPr lang="en-US" dirty="0" smtClean="0"/>
              <a:t>What is the net force acting on the box?</a:t>
            </a:r>
          </a:p>
          <a:p>
            <a:pPr marL="514350" indent="-514350">
              <a:buFont typeface="+mj-lt"/>
              <a:buAutoNum type="alphaUcPeriod"/>
            </a:pPr>
            <a:endParaRPr lang="en-US" dirty="0" smtClean="0"/>
          </a:p>
          <a:p>
            <a:pPr marL="514350" indent="-514350">
              <a:buFont typeface="+mj-lt"/>
              <a:buAutoNum type="alphaUcPeriod"/>
            </a:pPr>
            <a:r>
              <a:rPr lang="en-US" dirty="0" smtClean="0"/>
              <a:t>15 N to the left</a:t>
            </a:r>
          </a:p>
          <a:p>
            <a:pPr marL="514350" indent="-514350">
              <a:buFont typeface="+mj-lt"/>
              <a:buAutoNum type="alphaUcPeriod"/>
            </a:pPr>
            <a:r>
              <a:rPr lang="en-US" dirty="0" smtClean="0"/>
              <a:t>15 N to the right </a:t>
            </a:r>
          </a:p>
          <a:p>
            <a:pPr marL="514350" indent="-514350">
              <a:buFont typeface="+mj-lt"/>
              <a:buAutoNum type="alphaUcPeriod"/>
            </a:pPr>
            <a:r>
              <a:rPr lang="en-US" dirty="0" smtClean="0"/>
              <a:t>5 N to the left</a:t>
            </a:r>
          </a:p>
          <a:p>
            <a:pPr marL="514350" indent="-514350">
              <a:buFont typeface="+mj-lt"/>
              <a:buAutoNum type="alphaUcPeriod"/>
            </a:pPr>
            <a:r>
              <a:rPr lang="en-US" b="1" dirty="0" smtClean="0"/>
              <a:t>5 N to the right</a:t>
            </a:r>
            <a:endParaRPr lang="en-US" b="1" dirty="0"/>
          </a:p>
        </p:txBody>
      </p:sp>
      <p:sp>
        <p:nvSpPr>
          <p:cNvPr id="2" name="Footer Placeholder 1"/>
          <p:cNvSpPr>
            <a:spLocks noGrp="1"/>
          </p:cNvSpPr>
          <p:nvPr>
            <p:ph type="ftr" sz="quarter" idx="10"/>
          </p:nvPr>
        </p:nvSpPr>
        <p:spPr/>
        <p:txBody>
          <a:bodyPr/>
          <a:lstStyle/>
          <a:p>
            <a:r>
              <a:rPr lang="en-US" smtClean="0"/>
              <a:t>© 2015 Pearson Education, Inc.</a:t>
            </a:r>
            <a:endParaRPr lang="en-US"/>
          </a:p>
        </p:txBody>
      </p:sp>
      <p:sp>
        <p:nvSpPr>
          <p:cNvPr id="34820" name="Text Box 10"/>
          <p:cNvSpPr txBox="1">
            <a:spLocks noChangeArrowheads="1"/>
          </p:cNvSpPr>
          <p:nvPr/>
        </p:nvSpPr>
        <p:spPr bwMode="auto">
          <a:xfrm>
            <a:off x="6451600" y="5927725"/>
            <a:ext cx="227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ＭＳ Ｐゴシック" charset="0"/>
              </a:defRPr>
            </a:lvl1pPr>
            <a:lvl2pPr marL="37931725" indent="-37474525">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r>
              <a:rPr lang="en-US" sz="1200"/>
              <a:t> </a:t>
            </a:r>
          </a:p>
        </p:txBody>
      </p:sp>
      <p:grpSp>
        <p:nvGrpSpPr>
          <p:cNvPr id="13" name="Group 12"/>
          <p:cNvGrpSpPr>
            <a:grpSpLocks noChangeAspect="1"/>
          </p:cNvGrpSpPr>
          <p:nvPr/>
        </p:nvGrpSpPr>
        <p:grpSpPr>
          <a:xfrm>
            <a:off x="1325388" y="5120762"/>
            <a:ext cx="6493224" cy="1371600"/>
            <a:chOff x="266700" y="3420223"/>
            <a:chExt cx="8608999" cy="1818527"/>
          </a:xfrm>
        </p:grpSpPr>
        <p:pic>
          <p:nvPicPr>
            <p:cNvPr id="15" name="Picture 14" descr="02_06_Figure.jpg"/>
            <p:cNvPicPr>
              <a:picLocks noChangeAspect="1"/>
            </p:cNvPicPr>
            <p:nvPr/>
          </p:nvPicPr>
          <p:blipFill rotWithShape="1">
            <a:blip r:embed="rId3">
              <a:extLst>
                <a:ext uri="{28A0092B-C50C-407E-A947-70E740481C1C}">
                  <a14:useLocalDpi xmlns:a14="http://schemas.microsoft.com/office/drawing/2010/main" val="0"/>
                </a:ext>
              </a:extLst>
            </a:blip>
            <a:srcRect t="68199" b="4712"/>
            <a:stretch/>
          </p:blipFill>
          <p:spPr>
            <a:xfrm>
              <a:off x="266700" y="4153840"/>
              <a:ext cx="8601456" cy="1084910"/>
            </a:xfrm>
            <a:prstGeom prst="rect">
              <a:avLst/>
            </a:prstGeom>
          </p:spPr>
        </p:pic>
        <p:pic>
          <p:nvPicPr>
            <p:cNvPr id="16" name="Picture 15" descr="02_06_Figure.jpg"/>
            <p:cNvPicPr>
              <a:picLocks noChangeAspect="1"/>
            </p:cNvPicPr>
            <p:nvPr/>
          </p:nvPicPr>
          <p:blipFill rotWithShape="1">
            <a:blip r:embed="rId3">
              <a:extLst>
                <a:ext uri="{28A0092B-C50C-407E-A947-70E740481C1C}">
                  <a14:useLocalDpi xmlns:a14="http://schemas.microsoft.com/office/drawing/2010/main" val="0"/>
                </a:ext>
              </a:extLst>
            </a:blip>
            <a:srcRect b="79962"/>
            <a:stretch/>
          </p:blipFill>
          <p:spPr>
            <a:xfrm>
              <a:off x="274243" y="3420223"/>
              <a:ext cx="8601456" cy="802528"/>
            </a:xfrm>
            <a:prstGeom prst="rect">
              <a:avLst/>
            </a:prstGeom>
          </p:spPr>
        </p:pic>
      </p:grpSp>
    </p:spTree>
    <p:extLst>
      <p:ext uri="{BB962C8B-B14F-4D97-AF65-F5344CB8AC3E}">
        <p14:creationId xmlns:p14="http://schemas.microsoft.com/office/powerpoint/2010/main" val="218578177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r>
              <a:rPr lang="en-US" smtClean="0"/>
              <a:t>Vectors</a:t>
            </a:r>
            <a:endParaRPr lang="en-US"/>
          </a:p>
        </p:txBody>
      </p:sp>
      <p:sp>
        <p:nvSpPr>
          <p:cNvPr id="36868" name="Rectangle 3"/>
          <p:cNvSpPr>
            <a:spLocks noGrp="1" noChangeArrowheads="1"/>
          </p:cNvSpPr>
          <p:nvPr>
            <p:ph idx="1"/>
          </p:nvPr>
        </p:nvSpPr>
        <p:spPr/>
        <p:txBody>
          <a:bodyPr/>
          <a:lstStyle/>
          <a:p>
            <a:pPr marL="0" indent="0">
              <a:buNone/>
            </a:pPr>
            <a:r>
              <a:rPr lang="en-US" dirty="0" smtClean="0"/>
              <a:t>Vector quantity</a:t>
            </a:r>
          </a:p>
          <a:p>
            <a:r>
              <a:rPr lang="en-US" dirty="0" smtClean="0"/>
              <a:t>has magnitude and direction.</a:t>
            </a:r>
          </a:p>
          <a:p>
            <a:r>
              <a:rPr lang="en-US" dirty="0" smtClean="0"/>
              <a:t>is represented by an arrow.</a:t>
            </a:r>
          </a:p>
          <a:p>
            <a:r>
              <a:rPr lang="en-US" dirty="0" smtClean="0"/>
              <a:t>Example: velocity, force, acceleration </a:t>
            </a:r>
          </a:p>
          <a:p>
            <a:endParaRPr lang="en-US" dirty="0" smtClean="0"/>
          </a:p>
          <a:p>
            <a:pPr marL="0" indent="0">
              <a:buNone/>
            </a:pPr>
            <a:r>
              <a:rPr lang="en-US" dirty="0" smtClean="0"/>
              <a:t>Scalar quantity</a:t>
            </a:r>
          </a:p>
          <a:p>
            <a:r>
              <a:rPr lang="en-US" dirty="0" smtClean="0"/>
              <a:t>has magnitude.</a:t>
            </a:r>
          </a:p>
          <a:p>
            <a:r>
              <a:rPr lang="en-US" dirty="0" smtClean="0"/>
              <a:t>Example: mass, volume, speed</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pic>
        <p:nvPicPr>
          <p:cNvPr id="24" name="Picture 23" descr="02_07_Figure.jpg"/>
          <p:cNvPicPr>
            <a:picLocks noChangeAspect="1"/>
          </p:cNvPicPr>
          <p:nvPr/>
        </p:nvPicPr>
        <p:blipFill rotWithShape="1">
          <a:blip r:embed="rId3">
            <a:extLst>
              <a:ext uri="{28A0092B-C50C-407E-A947-70E740481C1C}">
                <a14:useLocalDpi xmlns:a14="http://schemas.microsoft.com/office/drawing/2010/main" val="0"/>
              </a:ext>
            </a:extLst>
          </a:blip>
          <a:srcRect b="24102"/>
          <a:stretch/>
        </p:blipFill>
        <p:spPr>
          <a:xfrm>
            <a:off x="755975" y="3998540"/>
            <a:ext cx="7759513" cy="530082"/>
          </a:xfrm>
          <a:prstGeom prst="rect">
            <a:avLst/>
          </a:prstGeom>
        </p:spPr>
      </p:pic>
    </p:spTree>
    <p:extLst>
      <p:ext uri="{BB962C8B-B14F-4D97-AF65-F5344CB8AC3E}">
        <p14:creationId xmlns:p14="http://schemas.microsoft.com/office/powerpoint/2010/main" val="173278920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Vectors</a:t>
            </a:r>
            <a:endParaRPr lang="en-US"/>
          </a:p>
        </p:txBody>
      </p:sp>
      <p:sp>
        <p:nvSpPr>
          <p:cNvPr id="38915" name="Rectangle 3"/>
          <p:cNvSpPr>
            <a:spLocks noGrp="1" noChangeArrowheads="1"/>
          </p:cNvSpPr>
          <p:nvPr>
            <p:ph idx="1"/>
          </p:nvPr>
        </p:nvSpPr>
        <p:spPr/>
        <p:txBody>
          <a:bodyPr/>
          <a:lstStyle/>
          <a:p>
            <a:pPr marL="0" indent="0">
              <a:buNone/>
            </a:pPr>
            <a:r>
              <a:rPr lang="en-US" sz="2400" dirty="0" smtClean="0"/>
              <a:t>Resultant</a:t>
            </a:r>
          </a:p>
          <a:p>
            <a:r>
              <a:rPr lang="en-US" sz="2400" dirty="0" smtClean="0"/>
              <a:t>The sum of two or more vectors</a:t>
            </a:r>
          </a:p>
          <a:p>
            <a:pPr lvl="1"/>
            <a:r>
              <a:rPr lang="en-US" sz="2400" dirty="0" smtClean="0"/>
              <a:t>For vectors in the same direction, add arithmetically.</a:t>
            </a:r>
          </a:p>
          <a:p>
            <a:pPr lvl="1"/>
            <a:r>
              <a:rPr lang="en-US" sz="2400" dirty="0" smtClean="0"/>
              <a:t>For vectors in opposite directions, subtract arithmetically.</a:t>
            </a:r>
          </a:p>
          <a:p>
            <a:pPr lvl="1"/>
            <a:r>
              <a:rPr lang="en-US" sz="2400" dirty="0" smtClean="0"/>
              <a:t>Two vectors that don</a:t>
            </a:r>
            <a:r>
              <a:rPr lang="fr-FR" sz="2400" dirty="0" smtClean="0"/>
              <a:t>'</a:t>
            </a:r>
            <a:r>
              <a:rPr lang="en-US" sz="2400" dirty="0" smtClean="0"/>
              <a:t>t act in the same or opposite direction:</a:t>
            </a:r>
          </a:p>
          <a:p>
            <a:pPr lvl="2"/>
            <a:r>
              <a:rPr lang="en-US" sz="2000" dirty="0" smtClean="0"/>
              <a:t>use parallelogram rule.</a:t>
            </a:r>
          </a:p>
          <a:p>
            <a:pPr lvl="1"/>
            <a:r>
              <a:rPr lang="en-US" sz="2400" dirty="0" smtClean="0"/>
              <a:t>Two vectors at right angles to each other</a:t>
            </a:r>
          </a:p>
          <a:p>
            <a:pPr lvl="2"/>
            <a:r>
              <a:rPr lang="en-US" sz="2000" dirty="0" smtClean="0"/>
              <a:t>use Pythagorean Theorem: </a:t>
            </a:r>
            <a:r>
              <a:rPr lang="en-US" sz="2000" i="1" dirty="0" smtClean="0"/>
              <a:t>R</a:t>
            </a:r>
            <a:r>
              <a:rPr lang="en-US" sz="2000" baseline="30000" dirty="0" smtClean="0"/>
              <a:t>2</a:t>
            </a:r>
            <a:r>
              <a:rPr lang="en-US" sz="2000" dirty="0" smtClean="0"/>
              <a:t> = </a:t>
            </a:r>
            <a:r>
              <a:rPr lang="en-US" sz="2000" i="1" dirty="0" smtClean="0"/>
              <a:t>V</a:t>
            </a:r>
            <a:r>
              <a:rPr lang="en-US" sz="2000" baseline="30000" dirty="0" smtClean="0"/>
              <a:t>2</a:t>
            </a:r>
            <a:r>
              <a:rPr lang="en-US" sz="2000" dirty="0" smtClean="0"/>
              <a:t> + </a:t>
            </a:r>
            <a:r>
              <a:rPr lang="en-US" sz="2000" i="1" dirty="0" smtClean="0"/>
              <a:t>H</a:t>
            </a:r>
            <a:r>
              <a:rPr lang="en-US" sz="2000" baseline="30000" dirty="0"/>
              <a:t>2</a:t>
            </a:r>
            <a:r>
              <a:rPr lang="en-US" sz="2000" dirty="0" smtClean="0"/>
              <a:t>.</a:t>
            </a:r>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29618339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614908"/>
            <a:ext cx="9144000" cy="1077218"/>
          </a:xfrm>
        </p:spPr>
        <p:txBody>
          <a:bodyPr/>
          <a:lstStyle/>
          <a:p>
            <a:r>
              <a:rPr lang="en-US" dirty="0" smtClean="0"/>
              <a:t>Vectors</a:t>
            </a:r>
            <a:br>
              <a:rPr lang="en-US" dirty="0" smtClean="0"/>
            </a:br>
            <a:r>
              <a:rPr lang="en-US" dirty="0" smtClean="0"/>
              <a:t>CHECK YOUR NEIGHBOR</a:t>
            </a:r>
            <a:endParaRPr lang="en-US" dirty="0"/>
          </a:p>
        </p:txBody>
      </p:sp>
      <p:sp>
        <p:nvSpPr>
          <p:cNvPr id="433155" name="Rectangle 3"/>
          <p:cNvSpPr>
            <a:spLocks noGrp="1" noChangeArrowheads="1"/>
          </p:cNvSpPr>
          <p:nvPr>
            <p:ph idx="1"/>
          </p:nvPr>
        </p:nvSpPr>
        <p:spPr/>
        <p:txBody>
          <a:bodyPr/>
          <a:lstStyle/>
          <a:p>
            <a:pPr marL="0" indent="0">
              <a:buNone/>
            </a:pPr>
            <a:r>
              <a:rPr lang="en-US" sz="2400" dirty="0" smtClean="0"/>
              <a:t>Referring to the figure, which of the following are true statements?</a:t>
            </a:r>
          </a:p>
          <a:p>
            <a:pPr marL="514350" indent="-514350">
              <a:buFont typeface="+mj-lt"/>
              <a:buAutoNum type="alphaUcPeriod"/>
            </a:pPr>
            <a:endParaRPr lang="en-US" sz="2400" dirty="0" smtClean="0"/>
          </a:p>
          <a:p>
            <a:pPr marL="514350" indent="-514350">
              <a:buFont typeface="+mj-lt"/>
              <a:buAutoNum type="alphaUcPeriod"/>
            </a:pPr>
            <a:r>
              <a:rPr lang="en-US" sz="2400" dirty="0" smtClean="0"/>
              <a:t>50 N is the resultant of the 30- and the 40-N vectors.</a:t>
            </a:r>
          </a:p>
          <a:p>
            <a:pPr marL="514350" indent="-514350">
              <a:buFont typeface="+mj-lt"/>
              <a:buAutoNum type="alphaUcPeriod"/>
            </a:pPr>
            <a:r>
              <a:rPr lang="en-US" sz="2400" dirty="0" smtClean="0"/>
              <a:t>The 30-N vector can be considered a component of the 50-N vector. </a:t>
            </a:r>
          </a:p>
          <a:p>
            <a:pPr marL="514350" indent="-514350">
              <a:buFont typeface="+mj-lt"/>
              <a:buAutoNum type="alphaUcPeriod"/>
            </a:pPr>
            <a:r>
              <a:rPr lang="en-US" sz="2400" dirty="0" smtClean="0"/>
              <a:t>The 40-N vector can be considered</a:t>
            </a:r>
            <a:br>
              <a:rPr lang="en-US" sz="2400" dirty="0" smtClean="0"/>
            </a:br>
            <a:r>
              <a:rPr lang="en-US" sz="2400" dirty="0" smtClean="0"/>
              <a:t>a component of the 50-N vector.</a:t>
            </a:r>
          </a:p>
          <a:p>
            <a:pPr marL="514350" indent="-514350">
              <a:buFont typeface="+mj-lt"/>
              <a:buAutoNum type="alphaUcPeriod"/>
            </a:pPr>
            <a:r>
              <a:rPr lang="en-US" sz="2400" dirty="0" smtClean="0"/>
              <a:t>All of the above are correct.</a:t>
            </a:r>
            <a:endParaRPr lang="en-US" sz="2400"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pic>
        <p:nvPicPr>
          <p:cNvPr id="16" name="Picture 15" descr="02_10_Figure.jpg"/>
          <p:cNvPicPr>
            <a:picLocks noChangeAspect="1"/>
          </p:cNvPicPr>
          <p:nvPr/>
        </p:nvPicPr>
        <p:blipFill rotWithShape="1">
          <a:blip r:embed="rId3">
            <a:extLst>
              <a:ext uri="{28A0092B-C50C-407E-A947-70E740481C1C}">
                <a14:useLocalDpi xmlns:a14="http://schemas.microsoft.com/office/drawing/2010/main" val="0"/>
              </a:ext>
            </a:extLst>
          </a:blip>
          <a:srcRect b="2699"/>
          <a:stretch/>
        </p:blipFill>
        <p:spPr>
          <a:xfrm>
            <a:off x="5850494" y="4268684"/>
            <a:ext cx="3220635" cy="2318639"/>
          </a:xfrm>
          <a:prstGeom prst="rect">
            <a:avLst/>
          </a:prstGeom>
        </p:spPr>
      </p:pic>
    </p:spTree>
    <p:extLst>
      <p:ext uri="{BB962C8B-B14F-4D97-AF65-F5344CB8AC3E}">
        <p14:creationId xmlns:p14="http://schemas.microsoft.com/office/powerpoint/2010/main" val="12816003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3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3155">
                                            <p:txEl>
                                              <p:pRg st="2" end="2"/>
                                            </p:txEl>
                                          </p:spTgt>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500"/>
                                  </p:stCondLst>
                                  <p:childTnLst>
                                    <p:set>
                                      <p:cBhvr>
                                        <p:cTn id="13" dur="1" fill="hold">
                                          <p:stCondLst>
                                            <p:cond delay="0"/>
                                          </p:stCondLst>
                                        </p:cTn>
                                        <p:tgtEl>
                                          <p:spTgt spid="433155">
                                            <p:txEl>
                                              <p:pRg st="3" end="3"/>
                                            </p:txEl>
                                          </p:spTgt>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500"/>
                                  </p:stCondLst>
                                  <p:childTnLst>
                                    <p:set>
                                      <p:cBhvr>
                                        <p:cTn id="16" dur="1" fill="hold">
                                          <p:stCondLst>
                                            <p:cond delay="0"/>
                                          </p:stCondLst>
                                        </p:cTn>
                                        <p:tgtEl>
                                          <p:spTgt spid="433155">
                                            <p:txEl>
                                              <p:pRg st="4" end="4"/>
                                            </p:txEl>
                                          </p:spTgt>
                                        </p:tgtEl>
                                        <p:attrNameLst>
                                          <p:attrName>style.visibility</p:attrName>
                                        </p:attrNameLst>
                                      </p:cBhvr>
                                      <p:to>
                                        <p:strVal val="visible"/>
                                      </p:to>
                                    </p:set>
                                  </p:childTnLst>
                                </p:cTn>
                              </p:par>
                            </p:childTnLst>
                          </p:cTn>
                        </p:par>
                        <p:par>
                          <p:cTn id="17" fill="hold" nodeType="afterGroup">
                            <p:stCondLst>
                              <p:cond delay="1000"/>
                            </p:stCondLst>
                            <p:childTnLst>
                              <p:par>
                                <p:cTn id="18" presetID="1" presetClass="entr" presetSubtype="0" fill="hold" grpId="0" nodeType="afterEffect">
                                  <p:stCondLst>
                                    <p:cond delay="500"/>
                                  </p:stCondLst>
                                  <p:childTnLst>
                                    <p:set>
                                      <p:cBhvr>
                                        <p:cTn id="19" dur="1" fill="hold">
                                          <p:stCondLst>
                                            <p:cond delay="0"/>
                                          </p:stCondLst>
                                        </p:cTn>
                                        <p:tgtEl>
                                          <p:spTgt spid="4331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t>This lecture will help you understand:</a:t>
            </a:r>
            <a:endParaRPr lang="en-US"/>
          </a:p>
        </p:txBody>
      </p:sp>
      <p:sp>
        <p:nvSpPr>
          <p:cNvPr id="6147" name="Rectangle 3"/>
          <p:cNvSpPr>
            <a:spLocks noGrp="1" noChangeArrowheads="1"/>
          </p:cNvSpPr>
          <p:nvPr>
            <p:ph type="body" idx="1"/>
          </p:nvPr>
        </p:nvSpPr>
        <p:spPr/>
        <p:txBody>
          <a:bodyPr/>
          <a:lstStyle/>
          <a:p>
            <a:r>
              <a:rPr lang="en-US" dirty="0" smtClean="0"/>
              <a:t>Aristotle</a:t>
            </a:r>
            <a:r>
              <a:rPr lang="fr-FR" dirty="0" smtClean="0"/>
              <a:t>'</a:t>
            </a:r>
            <a:r>
              <a:rPr lang="en-US" dirty="0" smtClean="0"/>
              <a:t>s Ideas of Motion</a:t>
            </a:r>
          </a:p>
          <a:p>
            <a:r>
              <a:rPr lang="en-US" dirty="0" smtClean="0"/>
              <a:t>Galileo</a:t>
            </a:r>
            <a:r>
              <a:rPr lang="fr-FR" dirty="0" smtClean="0"/>
              <a:t>'</a:t>
            </a:r>
            <a:r>
              <a:rPr lang="en-US" dirty="0" smtClean="0"/>
              <a:t>s Concept of Inertia</a:t>
            </a:r>
          </a:p>
          <a:p>
            <a:r>
              <a:rPr lang="en-US" dirty="0" smtClean="0"/>
              <a:t>Newton</a:t>
            </a:r>
            <a:r>
              <a:rPr lang="fr-FR" dirty="0" smtClean="0"/>
              <a:t>'</a:t>
            </a:r>
            <a:r>
              <a:rPr lang="en-US" dirty="0" smtClean="0"/>
              <a:t>s First Law of Motion</a:t>
            </a:r>
          </a:p>
          <a:p>
            <a:r>
              <a:rPr lang="en-US" dirty="0" smtClean="0"/>
              <a:t>Net Force and Vectors</a:t>
            </a:r>
          </a:p>
          <a:p>
            <a:r>
              <a:rPr lang="en-US" dirty="0" smtClean="0"/>
              <a:t>The Equilibrium Rule</a:t>
            </a:r>
          </a:p>
          <a:p>
            <a:r>
              <a:rPr lang="en-US" dirty="0" smtClean="0"/>
              <a:t>Support Force</a:t>
            </a:r>
          </a:p>
          <a:p>
            <a:r>
              <a:rPr lang="en-US" dirty="0" smtClean="0"/>
              <a:t>Equilibrium of Moving Things</a:t>
            </a:r>
          </a:p>
          <a:p>
            <a:r>
              <a:rPr lang="en-US" dirty="0" smtClean="0"/>
              <a:t>The Moving Earth</a:t>
            </a:r>
            <a:endParaRPr lang="en-US" dirty="0"/>
          </a:p>
        </p:txBody>
      </p:sp>
      <p:sp>
        <p:nvSpPr>
          <p:cNvPr id="8" name="Footer Placeholder 7"/>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205608350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614908"/>
            <a:ext cx="9144000" cy="1077218"/>
          </a:xfrm>
        </p:spPr>
        <p:txBody>
          <a:bodyPr/>
          <a:lstStyle/>
          <a:p>
            <a:r>
              <a:rPr lang="en-US" dirty="0" smtClean="0"/>
              <a:t>Vectors</a:t>
            </a:r>
            <a:br>
              <a:rPr lang="en-US" dirty="0" smtClean="0"/>
            </a:br>
            <a:r>
              <a:rPr lang="en-US" dirty="0" smtClean="0"/>
              <a:t>CHECK YOUR ANSWER</a:t>
            </a:r>
            <a:endParaRPr lang="en-US" dirty="0"/>
          </a:p>
        </p:txBody>
      </p:sp>
      <p:sp>
        <p:nvSpPr>
          <p:cNvPr id="43011" name="Rectangle 3"/>
          <p:cNvSpPr>
            <a:spLocks noGrp="1" noChangeArrowheads="1"/>
          </p:cNvSpPr>
          <p:nvPr>
            <p:ph idx="1"/>
          </p:nvPr>
        </p:nvSpPr>
        <p:spPr/>
        <p:txBody>
          <a:bodyPr/>
          <a:lstStyle/>
          <a:p>
            <a:pPr marL="0" indent="0">
              <a:buNone/>
            </a:pPr>
            <a:r>
              <a:rPr lang="en-US" sz="2400" dirty="0" smtClean="0"/>
              <a:t>Referring to the figure, which of the following are true statements?</a:t>
            </a:r>
          </a:p>
          <a:p>
            <a:pPr marL="514350" indent="-514350">
              <a:buFont typeface="+mj-lt"/>
              <a:buAutoNum type="alphaUcPeriod"/>
            </a:pPr>
            <a:endParaRPr lang="en-US" sz="2400" dirty="0" smtClean="0"/>
          </a:p>
          <a:p>
            <a:pPr marL="514350" indent="-514350">
              <a:buFont typeface="+mj-lt"/>
              <a:buAutoNum type="alphaUcPeriod"/>
            </a:pPr>
            <a:r>
              <a:rPr lang="en-US" sz="2400" dirty="0" smtClean="0"/>
              <a:t>50 N is the resultant of the 30- and the 40-N vectors.</a:t>
            </a:r>
          </a:p>
          <a:p>
            <a:pPr marL="514350" indent="-514350">
              <a:buFont typeface="+mj-lt"/>
              <a:buAutoNum type="alphaUcPeriod"/>
            </a:pPr>
            <a:r>
              <a:rPr lang="en-US" sz="2400" dirty="0" smtClean="0"/>
              <a:t>The 30-N vector can be considered a component of the 50-N vector. </a:t>
            </a:r>
          </a:p>
          <a:p>
            <a:pPr marL="514350" indent="-514350">
              <a:buFont typeface="+mj-lt"/>
              <a:buAutoNum type="alphaUcPeriod"/>
            </a:pPr>
            <a:r>
              <a:rPr lang="en-US" sz="2400" dirty="0" smtClean="0"/>
              <a:t>The 40-N vector can be considered</a:t>
            </a:r>
            <a:br>
              <a:rPr lang="en-US" sz="2400" dirty="0" smtClean="0"/>
            </a:br>
            <a:r>
              <a:rPr lang="en-US" sz="2400" dirty="0" smtClean="0"/>
              <a:t>a component of the 50-N vector.</a:t>
            </a:r>
          </a:p>
          <a:p>
            <a:pPr marL="514350" indent="-514350">
              <a:buFont typeface="+mj-lt"/>
              <a:buAutoNum type="alphaUcPeriod"/>
            </a:pPr>
            <a:r>
              <a:rPr lang="en-US" sz="2400" b="1" dirty="0" smtClean="0"/>
              <a:t>All of the above are correct.</a:t>
            </a:r>
            <a:endParaRPr lang="en-US" sz="2400" b="1"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pic>
        <p:nvPicPr>
          <p:cNvPr id="20" name="Picture 19" descr="02_10_Figure.jpg"/>
          <p:cNvPicPr>
            <a:picLocks noChangeAspect="1"/>
          </p:cNvPicPr>
          <p:nvPr/>
        </p:nvPicPr>
        <p:blipFill rotWithShape="1">
          <a:blip r:embed="rId3">
            <a:extLst>
              <a:ext uri="{28A0092B-C50C-407E-A947-70E740481C1C}">
                <a14:useLocalDpi xmlns:a14="http://schemas.microsoft.com/office/drawing/2010/main" val="0"/>
              </a:ext>
            </a:extLst>
          </a:blip>
          <a:srcRect b="2699"/>
          <a:stretch/>
        </p:blipFill>
        <p:spPr>
          <a:xfrm>
            <a:off x="5850494" y="4268684"/>
            <a:ext cx="3220635" cy="2318639"/>
          </a:xfrm>
          <a:prstGeom prst="rect">
            <a:avLst/>
          </a:prstGeom>
        </p:spPr>
      </p:pic>
    </p:spTree>
    <p:extLst>
      <p:ext uri="{BB962C8B-B14F-4D97-AF65-F5344CB8AC3E}">
        <p14:creationId xmlns:p14="http://schemas.microsoft.com/office/powerpoint/2010/main" val="407098368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02_11_FigureA.jpg"/>
          <p:cNvPicPr>
            <a:picLocks noChangeAspect="1"/>
          </p:cNvPicPr>
          <p:nvPr/>
        </p:nvPicPr>
        <p:blipFill rotWithShape="1">
          <a:blip r:embed="rId3">
            <a:extLst>
              <a:ext uri="{28A0092B-C50C-407E-A947-70E740481C1C}">
                <a14:useLocalDpi xmlns:a14="http://schemas.microsoft.com/office/drawing/2010/main" val="0"/>
              </a:ext>
            </a:extLst>
          </a:blip>
          <a:srcRect b="2958"/>
          <a:stretch/>
        </p:blipFill>
        <p:spPr>
          <a:xfrm>
            <a:off x="6048466" y="2102947"/>
            <a:ext cx="2986227" cy="3347044"/>
          </a:xfrm>
          <a:prstGeom prst="rect">
            <a:avLst/>
          </a:prstGeom>
        </p:spPr>
      </p:pic>
      <p:sp>
        <p:nvSpPr>
          <p:cNvPr id="45059" name="Rectangle 2"/>
          <p:cNvSpPr>
            <a:spLocks noGrp="1" noChangeArrowheads="1"/>
          </p:cNvSpPr>
          <p:nvPr>
            <p:ph type="title"/>
          </p:nvPr>
        </p:nvSpPr>
        <p:spPr/>
        <p:txBody>
          <a:bodyPr/>
          <a:lstStyle/>
          <a:p>
            <a:r>
              <a:rPr lang="en-US" smtClean="0"/>
              <a:t>Vectors</a:t>
            </a:r>
            <a:endParaRPr lang="en-US"/>
          </a:p>
        </p:txBody>
      </p:sp>
      <p:sp>
        <p:nvSpPr>
          <p:cNvPr id="45060" name="Rectangle 3"/>
          <p:cNvSpPr>
            <a:spLocks noGrp="1" noChangeArrowheads="1"/>
          </p:cNvSpPr>
          <p:nvPr>
            <p:ph idx="1"/>
          </p:nvPr>
        </p:nvSpPr>
        <p:spPr>
          <a:xfrm>
            <a:off x="365125" y="1957254"/>
            <a:ext cx="6234900" cy="4653915"/>
          </a:xfrm>
        </p:spPr>
        <p:txBody>
          <a:bodyPr/>
          <a:lstStyle/>
          <a:p>
            <a:pPr marL="0" indent="0">
              <a:buNone/>
            </a:pPr>
            <a:r>
              <a:rPr lang="en-US" dirty="0" smtClean="0"/>
              <a:t>Nellie Newton hangs from a rope</a:t>
            </a:r>
            <a:br>
              <a:rPr lang="en-US" dirty="0" smtClean="0"/>
            </a:br>
            <a:r>
              <a:rPr lang="en-US" dirty="0" smtClean="0"/>
              <a:t>as shown.</a:t>
            </a:r>
          </a:p>
          <a:p>
            <a:r>
              <a:rPr lang="en-US" dirty="0" smtClean="0"/>
              <a:t>Which side has the greater tension? </a:t>
            </a:r>
          </a:p>
          <a:p>
            <a:r>
              <a:rPr lang="en-US" dirty="0" smtClean="0"/>
              <a:t>There are three forces acting on Nellie: </a:t>
            </a:r>
          </a:p>
          <a:p>
            <a:pPr lvl="1"/>
            <a:r>
              <a:rPr lang="en-US" dirty="0" smtClean="0"/>
              <a:t>her weight, </a:t>
            </a:r>
            <a:r>
              <a:rPr lang="en-US" i="1" dirty="0" smtClean="0"/>
              <a:t>mg</a:t>
            </a:r>
            <a:r>
              <a:rPr lang="en-US" dirty="0" smtClean="0"/>
              <a:t>, </a:t>
            </a:r>
          </a:p>
          <a:p>
            <a:pPr lvl="1"/>
            <a:r>
              <a:rPr lang="en-US" dirty="0" smtClean="0"/>
              <a:t>a tension in the left-hand side of the rope, </a:t>
            </a:r>
          </a:p>
          <a:p>
            <a:pPr lvl="1">
              <a:lnSpc>
                <a:spcPct val="98000"/>
              </a:lnSpc>
            </a:pPr>
            <a:r>
              <a:rPr lang="en-US" dirty="0" smtClean="0"/>
              <a:t>and a tension in the right-hand side of the rope.</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99458339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Vectors</a:t>
            </a:r>
            <a:endParaRPr lang="en-US"/>
          </a:p>
        </p:txBody>
      </p:sp>
      <p:sp>
        <p:nvSpPr>
          <p:cNvPr id="47107" name="Rectangle 3"/>
          <p:cNvSpPr>
            <a:spLocks noGrp="1" noChangeArrowheads="1"/>
          </p:cNvSpPr>
          <p:nvPr>
            <p:ph idx="1"/>
          </p:nvPr>
        </p:nvSpPr>
        <p:spPr/>
        <p:txBody>
          <a:bodyPr/>
          <a:lstStyle/>
          <a:p>
            <a:r>
              <a:rPr lang="en-US" sz="2000" dirty="0" smtClean="0"/>
              <a:t>Because of the different angles, different rope tensions will occur in each side. </a:t>
            </a:r>
          </a:p>
          <a:p>
            <a:r>
              <a:rPr lang="en-US" sz="2000" dirty="0" smtClean="0"/>
              <a:t>Nellie hangs in equilibrium, so her weight is supported by two rope tensions, adding </a:t>
            </a:r>
            <a:r>
              <a:rPr lang="en-US" sz="2000" dirty="0" err="1" smtClean="0"/>
              <a:t>vectorially</a:t>
            </a:r>
            <a:r>
              <a:rPr lang="en-US" sz="2000" dirty="0" smtClean="0"/>
              <a:t> to be equal and opposite to her weight. </a:t>
            </a:r>
          </a:p>
          <a:p>
            <a:r>
              <a:rPr lang="en-US" sz="2000" dirty="0" smtClean="0"/>
              <a:t>The parallelogram rule shows that the tension in the right-hand is greater than the tension in the left-hand side of the rope.</a:t>
            </a:r>
            <a:endParaRPr lang="en-US" sz="2000"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pic>
        <p:nvPicPr>
          <p:cNvPr id="13" name="Picture 12" descr="02_11_Figure.jpg"/>
          <p:cNvPicPr>
            <a:picLocks noChangeAspect="1"/>
          </p:cNvPicPr>
          <p:nvPr/>
        </p:nvPicPr>
        <p:blipFill rotWithShape="1">
          <a:blip r:embed="rId3">
            <a:extLst>
              <a:ext uri="{28A0092B-C50C-407E-A947-70E740481C1C}">
                <a14:useLocalDpi xmlns:a14="http://schemas.microsoft.com/office/drawing/2010/main" val="0"/>
              </a:ext>
            </a:extLst>
          </a:blip>
          <a:srcRect b="5400"/>
          <a:stretch/>
        </p:blipFill>
        <p:spPr>
          <a:xfrm>
            <a:off x="1366959" y="4101788"/>
            <a:ext cx="6410082" cy="2415266"/>
          </a:xfrm>
          <a:prstGeom prst="rect">
            <a:avLst/>
          </a:prstGeom>
        </p:spPr>
      </p:pic>
    </p:spTree>
    <p:extLst>
      <p:ext uri="{BB962C8B-B14F-4D97-AF65-F5344CB8AC3E}">
        <p14:creationId xmlns:p14="http://schemas.microsoft.com/office/powerpoint/2010/main" val="248509598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dirty="0" smtClean="0"/>
              <a:t>The Equilibrium Rule: Example</a:t>
            </a:r>
            <a:endParaRPr lang="en-US" dirty="0"/>
          </a:p>
        </p:txBody>
      </p:sp>
      <p:sp>
        <p:nvSpPr>
          <p:cNvPr id="49155" name="Rectangle 3"/>
          <p:cNvSpPr>
            <a:spLocks noGrp="1" noChangeArrowheads="1"/>
          </p:cNvSpPr>
          <p:nvPr>
            <p:ph type="body" idx="1"/>
          </p:nvPr>
        </p:nvSpPr>
        <p:spPr>
          <a:xfrm>
            <a:off x="365124" y="1957254"/>
            <a:ext cx="5714393" cy="4653915"/>
          </a:xfrm>
        </p:spPr>
        <p:txBody>
          <a:bodyPr/>
          <a:lstStyle/>
          <a:p>
            <a:pPr marL="0" indent="0">
              <a:buNone/>
            </a:pPr>
            <a:r>
              <a:rPr lang="en-US" sz="2400" dirty="0" smtClean="0"/>
              <a:t>A string holding up a bag of flour</a:t>
            </a:r>
          </a:p>
          <a:p>
            <a:r>
              <a:rPr lang="en-US" sz="2400" dirty="0" smtClean="0"/>
              <a:t>Two forces act on the bag of flour:</a:t>
            </a:r>
          </a:p>
          <a:p>
            <a:pPr lvl="1"/>
            <a:r>
              <a:rPr lang="en-US" sz="2400" dirty="0" smtClean="0"/>
              <a:t>Tension force in string acts upward.</a:t>
            </a:r>
          </a:p>
          <a:p>
            <a:pPr lvl="1"/>
            <a:r>
              <a:rPr lang="en-US" sz="2400" dirty="0" smtClean="0"/>
              <a:t>Force due to gravity acts downward.</a:t>
            </a:r>
          </a:p>
          <a:p>
            <a:r>
              <a:rPr lang="en-US" sz="2400" dirty="0" smtClean="0"/>
              <a:t>Both are equal in magnitude and opposite in direction. </a:t>
            </a:r>
          </a:p>
          <a:p>
            <a:pPr lvl="1"/>
            <a:r>
              <a:rPr lang="en-US" sz="2400" dirty="0" smtClean="0"/>
              <a:t>When added, they cancel to zero.</a:t>
            </a:r>
          </a:p>
          <a:p>
            <a:pPr lvl="1"/>
            <a:r>
              <a:rPr lang="en-US" sz="2400" dirty="0" smtClean="0"/>
              <a:t>So, the bag of flour remains at rest.</a:t>
            </a:r>
            <a:endParaRPr lang="en-US" sz="2400"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
        <p:nvSpPr>
          <p:cNvPr id="49157" name="Text Box 7"/>
          <p:cNvSpPr txBox="1">
            <a:spLocks noChangeArrowheads="1"/>
          </p:cNvSpPr>
          <p:nvPr/>
        </p:nvSpPr>
        <p:spPr bwMode="auto">
          <a:xfrm>
            <a:off x="6794500" y="5305425"/>
            <a:ext cx="227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ＭＳ Ｐゴシック" charset="0"/>
              </a:defRPr>
            </a:lvl1pPr>
            <a:lvl2pPr marL="37931725" indent="-37474525">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r>
              <a:rPr lang="en-US" sz="1200"/>
              <a:t> </a:t>
            </a:r>
          </a:p>
        </p:txBody>
      </p:sp>
      <p:pic>
        <p:nvPicPr>
          <p:cNvPr id="22" name="Picture 21" descr="02_13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8545" y="2140205"/>
            <a:ext cx="3120125" cy="3331400"/>
          </a:xfrm>
          <a:prstGeom prst="rect">
            <a:avLst/>
          </a:prstGeom>
        </p:spPr>
      </p:pic>
    </p:spTree>
    <p:extLst>
      <p:ext uri="{BB962C8B-B14F-4D97-AF65-F5344CB8AC3E}">
        <p14:creationId xmlns:p14="http://schemas.microsoft.com/office/powerpoint/2010/main" val="161117358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02_14_Figure.jpg"/>
          <p:cNvPicPr>
            <a:picLocks noChangeAspect="1"/>
          </p:cNvPicPr>
          <p:nvPr/>
        </p:nvPicPr>
        <p:blipFill rotWithShape="1">
          <a:blip r:embed="rId3">
            <a:extLst>
              <a:ext uri="{28A0092B-C50C-407E-A947-70E740481C1C}">
                <a14:useLocalDpi xmlns:a14="http://schemas.microsoft.com/office/drawing/2010/main" val="0"/>
              </a:ext>
            </a:extLst>
          </a:blip>
          <a:srcRect b="3720"/>
          <a:stretch/>
        </p:blipFill>
        <p:spPr>
          <a:xfrm>
            <a:off x="2979250" y="3460275"/>
            <a:ext cx="3185501" cy="1917138"/>
          </a:xfrm>
          <a:prstGeom prst="rect">
            <a:avLst/>
          </a:prstGeom>
        </p:spPr>
      </p:pic>
      <p:sp>
        <p:nvSpPr>
          <p:cNvPr id="51203" name="Rectangle 2"/>
          <p:cNvSpPr>
            <a:spLocks noGrp="1" noChangeArrowheads="1"/>
          </p:cNvSpPr>
          <p:nvPr>
            <p:ph type="title"/>
          </p:nvPr>
        </p:nvSpPr>
        <p:spPr/>
        <p:txBody>
          <a:bodyPr/>
          <a:lstStyle/>
          <a:p>
            <a:r>
              <a:rPr lang="en-US" smtClean="0"/>
              <a:t>The Equilibrium Rule</a:t>
            </a:r>
            <a:endParaRPr lang="en-US"/>
          </a:p>
        </p:txBody>
      </p:sp>
      <p:sp>
        <p:nvSpPr>
          <p:cNvPr id="51204" name="Rectangle 3"/>
          <p:cNvSpPr>
            <a:spLocks noGrp="1" noChangeArrowheads="1"/>
          </p:cNvSpPr>
          <p:nvPr>
            <p:ph idx="1"/>
          </p:nvPr>
        </p:nvSpPr>
        <p:spPr/>
        <p:txBody>
          <a:bodyPr/>
          <a:lstStyle/>
          <a:p>
            <a:r>
              <a:rPr lang="en-US" dirty="0" smtClean="0"/>
              <a:t>The vector sum of forces acting on a nonaccelerating object equals zero.</a:t>
            </a:r>
          </a:p>
          <a:p>
            <a:r>
              <a:rPr lang="en-US" dirty="0" smtClean="0"/>
              <a:t>In equation form: </a:t>
            </a:r>
            <a:r>
              <a:rPr lang="en-US" dirty="0" smtClean="0">
                <a:sym typeface="Symbol" charset="0"/>
              </a:rPr>
              <a:t></a:t>
            </a:r>
            <a:r>
              <a:rPr lang="en-US" i="1" dirty="0" smtClean="0">
                <a:sym typeface="Symbol" charset="0"/>
              </a:rPr>
              <a:t>F</a:t>
            </a:r>
            <a:r>
              <a:rPr lang="en-US" dirty="0" smtClean="0">
                <a:sym typeface="Symbol" charset="0"/>
              </a:rPr>
              <a:t> = 0.</a:t>
            </a:r>
          </a:p>
          <a:p>
            <a:endParaRPr lang="en-US" dirty="0">
              <a:sym typeface="Symbol" charset="0"/>
            </a:endParaRPr>
          </a:p>
          <a:p>
            <a:endParaRPr lang="en-US" dirty="0" smtClean="0">
              <a:sym typeface="Symbol" charset="0"/>
            </a:endParaRPr>
          </a:p>
          <a:p>
            <a:endParaRPr lang="en-US" dirty="0" smtClean="0">
              <a:sym typeface="Symbol" charset="0"/>
            </a:endParaRPr>
          </a:p>
          <a:p>
            <a:pPr marL="457200" lvl="1" indent="0">
              <a:lnSpc>
                <a:spcPct val="80000"/>
              </a:lnSpc>
              <a:buNone/>
            </a:pPr>
            <a:endParaRPr lang="en-US" dirty="0">
              <a:sym typeface="Symbol" charset="0"/>
            </a:endParaRPr>
          </a:p>
          <a:p>
            <a:pPr marL="457200" lvl="1" indent="0">
              <a:buNone/>
            </a:pPr>
            <a:r>
              <a:rPr lang="en-US" sz="2000" dirty="0" smtClean="0"/>
              <a:t>The </a:t>
            </a:r>
            <a:r>
              <a:rPr lang="en-US" sz="2000" dirty="0"/>
              <a:t>red arrows represent force vectors. The sum of the two upward force vectors</a:t>
            </a:r>
            <a:r>
              <a:rPr lang="en-US" sz="2000" dirty="0" smtClean="0"/>
              <a:t> minus </a:t>
            </a:r>
            <a:r>
              <a:rPr lang="en-US" sz="2000" dirty="0"/>
              <a:t>the sum of the three bottom </a:t>
            </a:r>
            <a:r>
              <a:rPr lang="en-US" sz="2000" dirty="0" smtClean="0"/>
              <a:t>force vectors, equals </a:t>
            </a:r>
            <a:r>
              <a:rPr lang="en-US" sz="2000" dirty="0"/>
              <a:t>zero. We say the forces cancel to zero, and the system of Burl, Paul, and the staging is in equilibrium</a:t>
            </a:r>
            <a:r>
              <a:rPr lang="en-US" sz="2000" dirty="0" smtClean="0"/>
              <a:t>.</a:t>
            </a:r>
            <a:endParaRPr lang="en-US" dirty="0">
              <a:sym typeface="Symbol" charset="0"/>
            </a:endParaRPr>
          </a:p>
        </p:txBody>
      </p:sp>
      <p:sp>
        <p:nvSpPr>
          <p:cNvPr id="2" name="Footer Placeholder 1"/>
          <p:cNvSpPr>
            <a:spLocks noGrp="1"/>
          </p:cNvSpPr>
          <p:nvPr>
            <p:ph type="ftr" sz="quarter" idx="10"/>
          </p:nvPr>
        </p:nvSpPr>
        <p:spPr/>
        <p:txBody>
          <a:bodyPr/>
          <a:lstStyle/>
          <a:p>
            <a:r>
              <a:rPr lang="en-US" smtClean="0"/>
              <a:t>© 2015 Pearson Education, Inc.</a:t>
            </a:r>
            <a:endParaRPr lang="en-US"/>
          </a:p>
        </p:txBody>
      </p:sp>
    </p:spTree>
    <p:extLst>
      <p:ext uri="{BB962C8B-B14F-4D97-AF65-F5344CB8AC3E}">
        <p14:creationId xmlns:p14="http://schemas.microsoft.com/office/powerpoint/2010/main" val="170208430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614908"/>
            <a:ext cx="9144000" cy="1077218"/>
          </a:xfrm>
        </p:spPr>
        <p:txBody>
          <a:bodyPr/>
          <a:lstStyle/>
          <a:p>
            <a:r>
              <a:rPr lang="en-US" dirty="0" smtClean="0"/>
              <a:t>The Equilibrium Rule</a:t>
            </a:r>
            <a:br>
              <a:rPr lang="en-US" dirty="0" smtClean="0"/>
            </a:br>
            <a:r>
              <a:rPr lang="en-US" dirty="0" smtClean="0"/>
              <a:t>CHECK YOUR NEIGHBOR</a:t>
            </a:r>
            <a:endParaRPr lang="en-US" dirty="0"/>
          </a:p>
        </p:txBody>
      </p:sp>
      <p:sp>
        <p:nvSpPr>
          <p:cNvPr id="149506" name="Rectangle 3"/>
          <p:cNvSpPr>
            <a:spLocks noGrp="1" noChangeArrowheads="1"/>
          </p:cNvSpPr>
          <p:nvPr>
            <p:ph idx="1"/>
          </p:nvPr>
        </p:nvSpPr>
        <p:spPr>
          <a:xfrm>
            <a:off x="365125" y="1659292"/>
            <a:ext cx="8229600" cy="4653915"/>
          </a:xfrm>
        </p:spPr>
        <p:txBody>
          <a:bodyPr/>
          <a:lstStyle/>
          <a:p>
            <a:pPr marL="0" indent="0">
              <a:buNone/>
            </a:pPr>
            <a:r>
              <a:rPr lang="en-US" dirty="0" smtClean="0"/>
              <a:t>The equilibrium rule, </a:t>
            </a:r>
            <a:r>
              <a:rPr lang="en-US" dirty="0" smtClean="0">
                <a:sym typeface="Symbol" charset="0"/>
              </a:rPr>
              <a:t></a:t>
            </a:r>
            <a:r>
              <a:rPr lang="en-US" i="1" dirty="0" smtClean="0"/>
              <a:t>F</a:t>
            </a:r>
            <a:r>
              <a:rPr lang="en-US" dirty="0" smtClean="0"/>
              <a:t> = 0, applies to</a:t>
            </a:r>
          </a:p>
          <a:p>
            <a:pPr marL="514350" indent="-514350">
              <a:buFont typeface="+mj-lt"/>
              <a:buAutoNum type="alphaUcPeriod"/>
            </a:pPr>
            <a:endParaRPr lang="en-US" dirty="0" smtClean="0"/>
          </a:p>
          <a:p>
            <a:pPr marL="514350" indent="-514350">
              <a:buFont typeface="+mj-lt"/>
              <a:buAutoNum type="alphaUcPeriod"/>
            </a:pPr>
            <a:r>
              <a:rPr lang="en-US" dirty="0" smtClean="0"/>
              <a:t>vector quantities.</a:t>
            </a:r>
          </a:p>
          <a:p>
            <a:pPr marL="514350" indent="-514350">
              <a:buFont typeface="+mj-lt"/>
              <a:buAutoNum type="alphaUcPeriod"/>
            </a:pPr>
            <a:r>
              <a:rPr lang="en-US" dirty="0" smtClean="0"/>
              <a:t>scalar quantities. </a:t>
            </a:r>
          </a:p>
          <a:p>
            <a:pPr marL="514350" indent="-514350">
              <a:buFont typeface="+mj-lt"/>
              <a:buAutoNum type="alphaUcPeriod"/>
            </a:pPr>
            <a:r>
              <a:rPr lang="en-US" dirty="0" smtClean="0"/>
              <a:t>Both of the above.</a:t>
            </a:r>
          </a:p>
          <a:p>
            <a:pPr marL="514350" indent="-514350">
              <a:buFont typeface="+mj-lt"/>
              <a:buAutoNum type="alphaUcPeriod"/>
            </a:pPr>
            <a:r>
              <a:rPr lang="en-US" dirty="0" smtClean="0"/>
              <a:t>None of the above.</a:t>
            </a:r>
            <a:endParaRPr lang="en-US" dirty="0"/>
          </a:p>
        </p:txBody>
      </p:sp>
      <p:sp>
        <p:nvSpPr>
          <p:cNvPr id="2" name="Footer Placeholder 1"/>
          <p:cNvSpPr>
            <a:spLocks noGrp="1"/>
          </p:cNvSpPr>
          <p:nvPr>
            <p:ph type="ftr" sz="quarter" idx="10"/>
          </p:nvPr>
        </p:nvSpPr>
        <p:spPr/>
        <p:txBody>
          <a:bodyPr/>
          <a:lstStyle/>
          <a:p>
            <a:r>
              <a:rPr lang="en-US" smtClean="0"/>
              <a:t>© 2015 Pearson Education, Inc.</a:t>
            </a:r>
            <a:endParaRPr lang="en-US"/>
          </a:p>
        </p:txBody>
      </p:sp>
    </p:spTree>
    <p:extLst>
      <p:ext uri="{BB962C8B-B14F-4D97-AF65-F5344CB8AC3E}">
        <p14:creationId xmlns:p14="http://schemas.microsoft.com/office/powerpoint/2010/main" val="158362574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614908"/>
            <a:ext cx="9144000" cy="1077218"/>
          </a:xfrm>
        </p:spPr>
        <p:txBody>
          <a:bodyPr/>
          <a:lstStyle/>
          <a:p>
            <a:r>
              <a:rPr lang="en-US" dirty="0"/>
              <a:t>The Equilibrium Rule</a:t>
            </a:r>
            <a:br>
              <a:rPr lang="en-US" dirty="0"/>
            </a:br>
            <a:r>
              <a:rPr lang="en-US" dirty="0"/>
              <a:t>CHECK YOUR </a:t>
            </a:r>
            <a:r>
              <a:rPr lang="en-US" dirty="0" smtClean="0"/>
              <a:t>ANSWER </a:t>
            </a:r>
            <a:endParaRPr lang="en-US" dirty="0"/>
          </a:p>
        </p:txBody>
      </p:sp>
      <p:sp>
        <p:nvSpPr>
          <p:cNvPr id="55298" name="Rectangle 3"/>
          <p:cNvSpPr>
            <a:spLocks noGrp="1" noChangeArrowheads="1"/>
          </p:cNvSpPr>
          <p:nvPr>
            <p:ph idx="1"/>
          </p:nvPr>
        </p:nvSpPr>
        <p:spPr>
          <a:xfrm>
            <a:off x="365124" y="1659292"/>
            <a:ext cx="8618819" cy="4653915"/>
          </a:xfrm>
        </p:spPr>
        <p:txBody>
          <a:bodyPr/>
          <a:lstStyle/>
          <a:p>
            <a:pPr marL="0" indent="0">
              <a:buNone/>
            </a:pPr>
            <a:r>
              <a:rPr lang="en-US" dirty="0" smtClean="0"/>
              <a:t>The equilibrium rule, </a:t>
            </a:r>
            <a:r>
              <a:rPr lang="en-US" dirty="0" smtClean="0">
                <a:sym typeface="Symbol" charset="0"/>
              </a:rPr>
              <a:t></a:t>
            </a:r>
            <a:r>
              <a:rPr lang="en-US" i="1" dirty="0" smtClean="0"/>
              <a:t>F</a:t>
            </a:r>
            <a:r>
              <a:rPr lang="en-US" dirty="0" smtClean="0"/>
              <a:t> = 0, applies to</a:t>
            </a:r>
          </a:p>
          <a:p>
            <a:pPr marL="514350" indent="-514350">
              <a:buFont typeface="+mj-lt"/>
              <a:buAutoNum type="alphaUcPeriod"/>
            </a:pPr>
            <a:endParaRPr lang="en-US" b="1" dirty="0" smtClean="0"/>
          </a:p>
          <a:p>
            <a:pPr marL="514350" indent="-514350">
              <a:buFont typeface="+mj-lt"/>
              <a:buAutoNum type="alphaUcPeriod"/>
            </a:pPr>
            <a:r>
              <a:rPr lang="en-US" b="1" dirty="0" smtClean="0"/>
              <a:t>vector quantities.</a:t>
            </a:r>
          </a:p>
          <a:p>
            <a:pPr marL="514350" indent="-514350">
              <a:buFont typeface="+mj-lt"/>
              <a:buAutoNum type="alphaUcPeriod"/>
            </a:pPr>
            <a:r>
              <a:rPr lang="en-US" dirty="0" smtClean="0"/>
              <a:t>scalar quantities. </a:t>
            </a:r>
          </a:p>
          <a:p>
            <a:pPr marL="514350" indent="-514350">
              <a:buFont typeface="+mj-lt"/>
              <a:buAutoNum type="alphaUcPeriod"/>
            </a:pPr>
            <a:r>
              <a:rPr lang="en-US" dirty="0" smtClean="0"/>
              <a:t>Both of the above.</a:t>
            </a:r>
          </a:p>
          <a:p>
            <a:pPr marL="514350" indent="-514350">
              <a:buFont typeface="+mj-lt"/>
              <a:buAutoNum type="alphaUcPeriod"/>
            </a:pPr>
            <a:r>
              <a:rPr lang="en-US" dirty="0" smtClean="0"/>
              <a:t>None of the above.</a:t>
            </a:r>
          </a:p>
          <a:p>
            <a:pPr marL="0" indent="0" eaLnBrk="1" hangingPunct="1">
              <a:buNone/>
            </a:pPr>
            <a:endParaRPr lang="en-US" sz="2400" b="1" dirty="0" smtClean="0"/>
          </a:p>
          <a:p>
            <a:pPr marL="0" indent="0" eaLnBrk="1" hangingPunct="1">
              <a:buNone/>
            </a:pPr>
            <a:r>
              <a:rPr lang="en-US" b="1" dirty="0" smtClean="0"/>
              <a:t>Explanation</a:t>
            </a:r>
            <a:r>
              <a:rPr lang="en-US" b="1" dirty="0"/>
              <a:t>:</a:t>
            </a:r>
          </a:p>
          <a:p>
            <a:pPr marL="0" indent="0" eaLnBrk="1" hangingPunct="1">
              <a:buNone/>
            </a:pPr>
            <a:r>
              <a:rPr lang="en-US" dirty="0"/>
              <a:t>Vector addition accounts for + and – </a:t>
            </a:r>
            <a:r>
              <a:rPr lang="en-US" dirty="0" smtClean="0"/>
              <a:t>quantities. So</a:t>
            </a:r>
            <a:r>
              <a:rPr lang="en-US" dirty="0"/>
              <a:t>, two vectors in opposite </a:t>
            </a:r>
            <a:r>
              <a:rPr lang="en-US" dirty="0" smtClean="0"/>
              <a:t>directions </a:t>
            </a:r>
            <a:r>
              <a:rPr lang="en-US" dirty="0"/>
              <a:t>can add to zero</a:t>
            </a:r>
            <a:r>
              <a:rPr lang="en-US" dirty="0" smtClean="0"/>
              <a:t>.</a:t>
            </a:r>
            <a:endParaRPr lang="en-US" sz="3200" dirty="0"/>
          </a:p>
        </p:txBody>
      </p:sp>
      <p:sp>
        <p:nvSpPr>
          <p:cNvPr id="2" name="Footer Placeholder 1"/>
          <p:cNvSpPr>
            <a:spLocks noGrp="1"/>
          </p:cNvSpPr>
          <p:nvPr>
            <p:ph type="ftr" sz="quarter" idx="10"/>
          </p:nvPr>
        </p:nvSpPr>
        <p:spPr/>
        <p:txBody>
          <a:bodyPr/>
          <a:lstStyle/>
          <a:p>
            <a:r>
              <a:rPr lang="en-US" smtClean="0"/>
              <a:t>© 2015 Pearson Education, Inc.</a:t>
            </a:r>
            <a:endParaRPr lang="en-US"/>
          </a:p>
        </p:txBody>
      </p:sp>
    </p:spTree>
    <p:extLst>
      <p:ext uri="{BB962C8B-B14F-4D97-AF65-F5344CB8AC3E}">
        <p14:creationId xmlns:p14="http://schemas.microsoft.com/office/powerpoint/2010/main" val="96501972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02_15_Figure.jpg"/>
          <p:cNvPicPr>
            <a:picLocks noChangeAspect="1"/>
          </p:cNvPicPr>
          <p:nvPr/>
        </p:nvPicPr>
        <p:blipFill rotWithShape="1">
          <a:blip r:embed="rId3">
            <a:extLst>
              <a:ext uri="{28A0092B-C50C-407E-A947-70E740481C1C}">
                <a14:useLocalDpi xmlns:a14="http://schemas.microsoft.com/office/drawing/2010/main" val="0"/>
              </a:ext>
            </a:extLst>
          </a:blip>
          <a:srcRect t="19024" r="44522" b="2802"/>
          <a:stretch/>
        </p:blipFill>
        <p:spPr>
          <a:xfrm>
            <a:off x="7086786" y="3258527"/>
            <a:ext cx="1980440" cy="2581835"/>
          </a:xfrm>
          <a:prstGeom prst="rect">
            <a:avLst/>
          </a:prstGeom>
        </p:spPr>
      </p:pic>
      <p:sp>
        <p:nvSpPr>
          <p:cNvPr id="57346" name="Rectangle 2"/>
          <p:cNvSpPr>
            <a:spLocks noGrp="1" noChangeArrowheads="1"/>
          </p:cNvSpPr>
          <p:nvPr>
            <p:ph type="title"/>
          </p:nvPr>
        </p:nvSpPr>
        <p:spPr/>
        <p:txBody>
          <a:bodyPr/>
          <a:lstStyle/>
          <a:p>
            <a:r>
              <a:rPr lang="en-US" smtClean="0"/>
              <a:t>Support Force</a:t>
            </a:r>
            <a:endParaRPr lang="en-US"/>
          </a:p>
        </p:txBody>
      </p:sp>
      <p:sp>
        <p:nvSpPr>
          <p:cNvPr id="57347" name="Rectangle 3"/>
          <p:cNvSpPr>
            <a:spLocks noGrp="1" noChangeArrowheads="1"/>
          </p:cNvSpPr>
          <p:nvPr>
            <p:ph idx="1"/>
          </p:nvPr>
        </p:nvSpPr>
        <p:spPr/>
        <p:txBody>
          <a:bodyPr/>
          <a:lstStyle/>
          <a:p>
            <a:r>
              <a:rPr lang="en-US" dirty="0" smtClean="0"/>
              <a:t>Support force (normal force) is an upward force on an object that is opposite to the force of gravity.</a:t>
            </a:r>
          </a:p>
          <a:p>
            <a:endParaRPr lang="en-US" dirty="0" smtClean="0"/>
          </a:p>
          <a:p>
            <a:r>
              <a:rPr lang="en-US" dirty="0" smtClean="0"/>
              <a:t>Example: A book on a table compresses </a:t>
            </a:r>
            <a:br>
              <a:rPr lang="en-US" dirty="0" smtClean="0"/>
            </a:br>
            <a:r>
              <a:rPr lang="en-US" dirty="0" smtClean="0"/>
              <a:t>atoms in the table, and the compressed </a:t>
            </a:r>
            <a:br>
              <a:rPr lang="en-US" dirty="0" smtClean="0"/>
            </a:br>
            <a:r>
              <a:rPr lang="en-US" dirty="0" smtClean="0"/>
              <a:t>atoms produce the support force.</a:t>
            </a:r>
          </a:p>
          <a:p>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116009078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02_15_Figure.jpg"/>
          <p:cNvPicPr>
            <a:picLocks noChangeAspect="1"/>
          </p:cNvPicPr>
          <p:nvPr/>
        </p:nvPicPr>
        <p:blipFill rotWithShape="1">
          <a:blip r:embed="rId3">
            <a:extLst>
              <a:ext uri="{28A0092B-C50C-407E-A947-70E740481C1C}">
                <a14:useLocalDpi xmlns:a14="http://schemas.microsoft.com/office/drawing/2010/main" val="0"/>
              </a:ext>
            </a:extLst>
          </a:blip>
          <a:srcRect b="2801"/>
          <a:stretch/>
        </p:blipFill>
        <p:spPr>
          <a:xfrm>
            <a:off x="4944814" y="2061147"/>
            <a:ext cx="4063856" cy="3654454"/>
          </a:xfrm>
          <a:prstGeom prst="rect">
            <a:avLst/>
          </a:prstGeom>
        </p:spPr>
      </p:pic>
      <p:sp>
        <p:nvSpPr>
          <p:cNvPr id="59395" name="Rectangle 2"/>
          <p:cNvSpPr>
            <a:spLocks noGrp="1" noChangeArrowheads="1"/>
          </p:cNvSpPr>
          <p:nvPr>
            <p:ph type="title"/>
          </p:nvPr>
        </p:nvSpPr>
        <p:spPr/>
        <p:txBody>
          <a:bodyPr/>
          <a:lstStyle/>
          <a:p>
            <a:r>
              <a:rPr lang="en-US" smtClean="0"/>
              <a:t>Understanding Support Force</a:t>
            </a:r>
            <a:endParaRPr lang="en-US"/>
          </a:p>
        </p:txBody>
      </p:sp>
      <p:sp>
        <p:nvSpPr>
          <p:cNvPr id="59396" name="Rectangle 3"/>
          <p:cNvSpPr>
            <a:spLocks noGrp="1" noChangeArrowheads="1"/>
          </p:cNvSpPr>
          <p:nvPr>
            <p:ph idx="1"/>
          </p:nvPr>
        </p:nvSpPr>
        <p:spPr>
          <a:xfrm>
            <a:off x="365126" y="1957254"/>
            <a:ext cx="4891992" cy="4653915"/>
          </a:xfrm>
        </p:spPr>
        <p:txBody>
          <a:bodyPr/>
          <a:lstStyle/>
          <a:p>
            <a:r>
              <a:rPr lang="en-US" dirty="0" smtClean="0"/>
              <a:t>When you push down on a spring, the spring pushes back up on you.</a:t>
            </a:r>
          </a:p>
          <a:p>
            <a:endParaRPr lang="en-US" dirty="0" smtClean="0"/>
          </a:p>
          <a:p>
            <a:r>
              <a:rPr lang="en-US" dirty="0" smtClean="0"/>
              <a:t>Similarly, when a book pushes down on a table, the table pushes back up on the book.</a:t>
            </a:r>
            <a:endParaRPr lang="en-US" dirty="0"/>
          </a:p>
        </p:txBody>
      </p:sp>
      <p:sp>
        <p:nvSpPr>
          <p:cNvPr id="2" name="Footer Placeholder 1"/>
          <p:cNvSpPr>
            <a:spLocks noGrp="1"/>
          </p:cNvSpPr>
          <p:nvPr>
            <p:ph type="ftr" sz="quarter" idx="10"/>
          </p:nvPr>
        </p:nvSpPr>
        <p:spPr/>
        <p:txBody>
          <a:bodyPr/>
          <a:lstStyle/>
          <a:p>
            <a:r>
              <a:rPr lang="en-US" smtClean="0"/>
              <a:t>© 2015 Pearson Education, Inc.</a:t>
            </a:r>
            <a:endParaRPr lang="en-US"/>
          </a:p>
        </p:txBody>
      </p:sp>
    </p:spTree>
    <p:extLst>
      <p:ext uri="{BB962C8B-B14F-4D97-AF65-F5344CB8AC3E}">
        <p14:creationId xmlns:p14="http://schemas.microsoft.com/office/powerpoint/2010/main" val="272706629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614908"/>
            <a:ext cx="9144000" cy="1077218"/>
          </a:xfrm>
        </p:spPr>
        <p:txBody>
          <a:bodyPr/>
          <a:lstStyle/>
          <a:p>
            <a:r>
              <a:rPr lang="en-US" dirty="0" smtClean="0"/>
              <a:t>Support Force</a:t>
            </a:r>
            <a:br>
              <a:rPr lang="en-US" dirty="0" smtClean="0"/>
            </a:br>
            <a:r>
              <a:rPr lang="en-US" dirty="0" smtClean="0"/>
              <a:t>CHECK YOUR NEIGHBOR</a:t>
            </a:r>
            <a:endParaRPr lang="en-US" dirty="0"/>
          </a:p>
        </p:txBody>
      </p:sp>
      <p:sp>
        <p:nvSpPr>
          <p:cNvPr id="155650" name="Rectangle 3"/>
          <p:cNvSpPr>
            <a:spLocks noGrp="1" noChangeArrowheads="1"/>
          </p:cNvSpPr>
          <p:nvPr>
            <p:ph idx="1"/>
          </p:nvPr>
        </p:nvSpPr>
        <p:spPr/>
        <p:txBody>
          <a:bodyPr/>
          <a:lstStyle/>
          <a:p>
            <a:pPr marL="0" indent="0">
              <a:buNone/>
            </a:pPr>
            <a:r>
              <a:rPr lang="en-US" sz="2000" dirty="0" smtClean="0"/>
              <a:t>When you stand on two bathroom scales with one foot on each scale and with your weight evenly distributed, each scale will read</a:t>
            </a:r>
          </a:p>
          <a:p>
            <a:pPr marL="514350" indent="-514350">
              <a:buFont typeface="+mj-lt"/>
              <a:buAutoNum type="alphaUcPeriod"/>
            </a:pPr>
            <a:endParaRPr lang="en-US" sz="2000" dirty="0" smtClean="0"/>
          </a:p>
          <a:p>
            <a:pPr marL="514350" indent="-514350">
              <a:buFont typeface="+mj-lt"/>
              <a:buAutoNum type="alphaUcPeriod"/>
            </a:pPr>
            <a:r>
              <a:rPr lang="en-US" sz="2000" dirty="0" smtClean="0"/>
              <a:t>your weight.</a:t>
            </a:r>
          </a:p>
          <a:p>
            <a:pPr marL="514350" indent="-514350">
              <a:buFont typeface="+mj-lt"/>
              <a:buAutoNum type="alphaUcPeriod"/>
            </a:pPr>
            <a:r>
              <a:rPr lang="en-US" sz="2000" dirty="0" smtClean="0"/>
              <a:t>half your weight. </a:t>
            </a:r>
          </a:p>
          <a:p>
            <a:pPr marL="514350" indent="-514350">
              <a:buFont typeface="+mj-lt"/>
              <a:buAutoNum type="alphaUcPeriod"/>
            </a:pPr>
            <a:r>
              <a:rPr lang="en-US" sz="2000" dirty="0" smtClean="0"/>
              <a:t>zero.</a:t>
            </a:r>
          </a:p>
          <a:p>
            <a:pPr marL="514350" indent="-514350">
              <a:buFont typeface="+mj-lt"/>
              <a:buAutoNum type="alphaUcPeriod"/>
            </a:pPr>
            <a:r>
              <a:rPr lang="en-US" sz="2000" dirty="0" smtClean="0"/>
              <a:t>more than your weight.</a:t>
            </a:r>
            <a:endParaRPr lang="en-US" sz="2000" dirty="0"/>
          </a:p>
        </p:txBody>
      </p:sp>
      <p:sp>
        <p:nvSpPr>
          <p:cNvPr id="2" name="Footer Placeholder 1"/>
          <p:cNvSpPr>
            <a:spLocks noGrp="1"/>
          </p:cNvSpPr>
          <p:nvPr>
            <p:ph type="ftr" sz="quarter" idx="10"/>
          </p:nvPr>
        </p:nvSpPr>
        <p:spPr/>
        <p:txBody>
          <a:bodyPr/>
          <a:lstStyle/>
          <a:p>
            <a:r>
              <a:rPr lang="en-US" smtClean="0"/>
              <a:t>© 2015 Pearson Education, Inc.</a:t>
            </a:r>
            <a:endParaRPr lang="en-US"/>
          </a:p>
        </p:txBody>
      </p:sp>
      <p:pic>
        <p:nvPicPr>
          <p:cNvPr id="19" name="Picture 6" descr="03_UnFigure_p039-F"/>
          <p:cNvPicPr>
            <a:picLocks noChangeAspect="1" noChangeArrowheads="1"/>
          </p:cNvPicPr>
          <p:nvPr/>
        </p:nvPicPr>
        <p:blipFill>
          <a:blip r:embed="rId3">
            <a:extLst>
              <a:ext uri="{28A0092B-C50C-407E-A947-70E740481C1C}">
                <a14:useLocalDpi xmlns:a14="http://schemas.microsoft.com/office/drawing/2010/main" val="0"/>
              </a:ext>
            </a:extLst>
          </a:blip>
          <a:srcRect r="51437" b="9871"/>
          <a:stretch>
            <a:fillRect/>
          </a:stretch>
        </p:blipFill>
        <p:spPr bwMode="auto">
          <a:xfrm>
            <a:off x="6277310" y="2663759"/>
            <a:ext cx="2231103" cy="290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460049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Aristotle</a:t>
            </a:r>
            <a:r>
              <a:rPr lang="fr-FR" dirty="0" smtClean="0"/>
              <a:t>'</a:t>
            </a:r>
            <a:r>
              <a:rPr lang="en-US" dirty="0" smtClean="0"/>
              <a:t>s Ideas of Motion</a:t>
            </a:r>
            <a:endParaRPr lang="en-US" dirty="0"/>
          </a:p>
        </p:txBody>
      </p:sp>
      <p:sp>
        <p:nvSpPr>
          <p:cNvPr id="8195" name="Rectangle 3"/>
          <p:cNvSpPr>
            <a:spLocks noGrp="1" noChangeArrowheads="1"/>
          </p:cNvSpPr>
          <p:nvPr>
            <p:ph type="body" idx="1"/>
          </p:nvPr>
        </p:nvSpPr>
        <p:spPr/>
        <p:txBody>
          <a:bodyPr/>
          <a:lstStyle/>
          <a:p>
            <a:pPr marL="0" indent="0">
              <a:buNone/>
            </a:pPr>
            <a:r>
              <a:rPr lang="en-US" dirty="0" smtClean="0"/>
              <a:t>Aristotle</a:t>
            </a:r>
            <a:r>
              <a:rPr lang="fr-FR" dirty="0" smtClean="0"/>
              <a:t>'</a:t>
            </a:r>
            <a:r>
              <a:rPr lang="en-US" dirty="0" smtClean="0"/>
              <a:t>s classification of motion</a:t>
            </a:r>
          </a:p>
          <a:p>
            <a:r>
              <a:rPr lang="en-US" dirty="0" smtClean="0"/>
              <a:t>Natural motion</a:t>
            </a:r>
          </a:p>
          <a:p>
            <a:pPr lvl="1"/>
            <a:r>
              <a:rPr lang="en-US" dirty="0" smtClean="0"/>
              <a:t>Every object in the universe has a proper place determined by a combination of four elements: earth, water, air, and fire.</a:t>
            </a:r>
          </a:p>
          <a:p>
            <a:pPr lvl="1"/>
            <a:r>
              <a:rPr lang="en-US" dirty="0" smtClean="0"/>
              <a:t>Any object not in its proper place will strive to get there.</a:t>
            </a:r>
          </a:p>
          <a:p>
            <a:pPr lvl="1"/>
            <a:r>
              <a:rPr lang="en-US" dirty="0" smtClean="0"/>
              <a:t>	Examples: </a:t>
            </a:r>
          </a:p>
          <a:p>
            <a:pPr lvl="2"/>
            <a:r>
              <a:rPr lang="en-US" dirty="0" smtClean="0"/>
              <a:t>Stones fall.</a:t>
            </a:r>
          </a:p>
          <a:p>
            <a:pPr lvl="2"/>
            <a:r>
              <a:rPr lang="en-US" dirty="0" smtClean="0"/>
              <a:t>Puffs of smoke rise.</a:t>
            </a:r>
            <a:endParaRPr lang="en-US" dirty="0"/>
          </a:p>
        </p:txBody>
      </p:sp>
      <p:sp>
        <p:nvSpPr>
          <p:cNvPr id="8" name="Footer Placeholder 7"/>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85471164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614908"/>
            <a:ext cx="9144000" cy="1077218"/>
          </a:xfrm>
        </p:spPr>
        <p:txBody>
          <a:bodyPr/>
          <a:lstStyle/>
          <a:p>
            <a:r>
              <a:rPr lang="en-US" dirty="0" smtClean="0"/>
              <a:t>Support Force</a:t>
            </a:r>
            <a:br>
              <a:rPr lang="en-US" dirty="0" smtClean="0"/>
            </a:br>
            <a:r>
              <a:rPr lang="en-US" dirty="0" smtClean="0"/>
              <a:t>CHECK YOUR ANSWER</a:t>
            </a:r>
            <a:endParaRPr lang="en-US" dirty="0"/>
          </a:p>
        </p:txBody>
      </p:sp>
      <p:sp>
        <p:nvSpPr>
          <p:cNvPr id="63490" name="Rectangle 3"/>
          <p:cNvSpPr>
            <a:spLocks noGrp="1" noChangeArrowheads="1"/>
          </p:cNvSpPr>
          <p:nvPr>
            <p:ph idx="1"/>
          </p:nvPr>
        </p:nvSpPr>
        <p:spPr/>
        <p:txBody>
          <a:bodyPr/>
          <a:lstStyle/>
          <a:p>
            <a:pPr marL="0" indent="0">
              <a:buNone/>
            </a:pPr>
            <a:r>
              <a:rPr lang="en-US" sz="2000" dirty="0" smtClean="0"/>
              <a:t>When you stand on two bathroom scales with one foot on each scale and with your weight evenly distributed, each scale will read</a:t>
            </a:r>
          </a:p>
          <a:p>
            <a:pPr marL="514350" indent="-514350">
              <a:buFont typeface="+mj-lt"/>
              <a:buAutoNum type="alphaUcPeriod"/>
            </a:pPr>
            <a:endParaRPr lang="en-US" sz="2000" dirty="0" smtClean="0"/>
          </a:p>
          <a:p>
            <a:pPr marL="514350" indent="-514350">
              <a:buFont typeface="+mj-lt"/>
              <a:buAutoNum type="alphaUcPeriod"/>
            </a:pPr>
            <a:r>
              <a:rPr lang="en-US" sz="2000" dirty="0" smtClean="0"/>
              <a:t>your weight.</a:t>
            </a:r>
          </a:p>
          <a:p>
            <a:pPr marL="514350" indent="-514350">
              <a:buFont typeface="+mj-lt"/>
              <a:buAutoNum type="alphaUcPeriod"/>
            </a:pPr>
            <a:r>
              <a:rPr lang="en-US" sz="2000" b="1" dirty="0" smtClean="0"/>
              <a:t>half your weight. </a:t>
            </a:r>
          </a:p>
          <a:p>
            <a:pPr marL="514350" indent="-514350">
              <a:buFont typeface="+mj-lt"/>
              <a:buAutoNum type="alphaUcPeriod"/>
            </a:pPr>
            <a:r>
              <a:rPr lang="en-US" sz="2000" dirty="0" smtClean="0"/>
              <a:t>zero.</a:t>
            </a:r>
          </a:p>
          <a:p>
            <a:pPr marL="514350" indent="-514350">
              <a:buFont typeface="+mj-lt"/>
              <a:buAutoNum type="alphaUcPeriod"/>
            </a:pPr>
            <a:r>
              <a:rPr lang="en-US" sz="2000" dirty="0" smtClean="0"/>
              <a:t>more than your weight.</a:t>
            </a:r>
          </a:p>
          <a:p>
            <a:pPr marL="0" indent="0">
              <a:buNone/>
            </a:pPr>
            <a:endParaRPr lang="en-US" sz="2000" b="1" dirty="0" smtClean="0"/>
          </a:p>
          <a:p>
            <a:pPr marL="0" indent="0">
              <a:buNone/>
            </a:pPr>
            <a:r>
              <a:rPr lang="en-US" sz="2000" b="1" dirty="0" smtClean="0"/>
              <a:t>Explanation:</a:t>
            </a:r>
          </a:p>
          <a:p>
            <a:r>
              <a:rPr lang="en-US" sz="2000" dirty="0" smtClean="0">
                <a:sym typeface="Symbol" charset="0"/>
              </a:rPr>
              <a:t>You are at rest, so </a:t>
            </a:r>
            <a:r>
              <a:rPr lang="en-US" sz="2000" i="1" dirty="0" smtClean="0">
                <a:sym typeface="Symbol" charset="0"/>
              </a:rPr>
              <a:t>F </a:t>
            </a:r>
            <a:r>
              <a:rPr lang="en-US" sz="2000" dirty="0" smtClean="0">
                <a:sym typeface="Symbol" charset="0"/>
              </a:rPr>
              <a:t>= 0.</a:t>
            </a:r>
          </a:p>
          <a:p>
            <a:r>
              <a:rPr lang="en-US" sz="2000" dirty="0" smtClean="0">
                <a:sym typeface="Symbol" charset="0"/>
              </a:rPr>
              <a:t>Forces from both scales add to cancel your weight.</a:t>
            </a:r>
          </a:p>
          <a:p>
            <a:r>
              <a:rPr lang="en-US" sz="2000" dirty="0" smtClean="0">
                <a:sym typeface="Symbol" charset="0"/>
              </a:rPr>
              <a:t>Force from each scale is one-half your weight. </a:t>
            </a:r>
            <a:endParaRPr lang="en-US" sz="2000" dirty="0"/>
          </a:p>
        </p:txBody>
      </p:sp>
      <p:sp>
        <p:nvSpPr>
          <p:cNvPr id="2" name="Footer Placeholder 1"/>
          <p:cNvSpPr>
            <a:spLocks noGrp="1"/>
          </p:cNvSpPr>
          <p:nvPr>
            <p:ph type="ftr" sz="quarter" idx="10"/>
          </p:nvPr>
        </p:nvSpPr>
        <p:spPr/>
        <p:txBody>
          <a:bodyPr/>
          <a:lstStyle/>
          <a:p>
            <a:r>
              <a:rPr lang="en-US" smtClean="0"/>
              <a:t>© 2015 Pearson Education, Inc.</a:t>
            </a:r>
            <a:endParaRPr lang="en-US"/>
          </a:p>
        </p:txBody>
      </p:sp>
      <p:pic>
        <p:nvPicPr>
          <p:cNvPr id="21" name="Picture 6" descr="03_UnFigure_p039-F"/>
          <p:cNvPicPr>
            <a:picLocks noChangeAspect="1" noChangeArrowheads="1"/>
          </p:cNvPicPr>
          <p:nvPr/>
        </p:nvPicPr>
        <p:blipFill>
          <a:blip r:embed="rId3">
            <a:extLst>
              <a:ext uri="{28A0092B-C50C-407E-A947-70E740481C1C}">
                <a14:useLocalDpi xmlns:a14="http://schemas.microsoft.com/office/drawing/2010/main" val="0"/>
              </a:ext>
            </a:extLst>
          </a:blip>
          <a:srcRect r="51437" b="9871"/>
          <a:stretch>
            <a:fillRect/>
          </a:stretch>
        </p:blipFill>
        <p:spPr bwMode="auto">
          <a:xfrm>
            <a:off x="6277310" y="2663759"/>
            <a:ext cx="2231103" cy="290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373770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mtClean="0"/>
              <a:t>Equilibrium of Moving Things</a:t>
            </a:r>
            <a:endParaRPr lang="en-US"/>
          </a:p>
        </p:txBody>
      </p:sp>
      <p:sp>
        <p:nvSpPr>
          <p:cNvPr id="36867" name="Rectangle 3"/>
          <p:cNvSpPr>
            <a:spLocks noGrp="1" noChangeArrowheads="1"/>
          </p:cNvSpPr>
          <p:nvPr>
            <p:ph idx="1"/>
          </p:nvPr>
        </p:nvSpPr>
        <p:spPr/>
        <p:txBody>
          <a:bodyPr/>
          <a:lstStyle/>
          <a:p>
            <a:r>
              <a:rPr lang="en-US" altLang="en-US" dirty="0" smtClean="0"/>
              <a:t>Equilibrium: a state of no change with no net force acting</a:t>
            </a:r>
          </a:p>
          <a:p>
            <a:pPr lvl="1"/>
            <a:r>
              <a:rPr lang="en-US" altLang="en-US" dirty="0" smtClean="0"/>
              <a:t>Static equilibrium</a:t>
            </a:r>
          </a:p>
          <a:p>
            <a:pPr lvl="1"/>
            <a:r>
              <a:rPr lang="en-US" altLang="en-US" dirty="0" smtClean="0"/>
              <a:t>Example: hockey puck at rest on slippery ice</a:t>
            </a:r>
          </a:p>
          <a:p>
            <a:pPr lvl="1"/>
            <a:r>
              <a:rPr lang="en-US" altLang="en-US" dirty="0" smtClean="0"/>
              <a:t>Dynamic equilibrium</a:t>
            </a:r>
          </a:p>
          <a:p>
            <a:pPr lvl="1">
              <a:tabLst>
                <a:tab pos="2405063" algn="l"/>
              </a:tabLst>
            </a:pPr>
            <a:r>
              <a:rPr lang="en-US" altLang="en-US" dirty="0" smtClean="0"/>
              <a:t>Example: hockey puck sliding at constant </a:t>
            </a:r>
            <a:br>
              <a:rPr lang="en-US" altLang="en-US" dirty="0" smtClean="0"/>
            </a:br>
            <a:r>
              <a:rPr lang="en-US" altLang="en-US" dirty="0" smtClean="0"/>
              <a:t>speed on slippery ice</a:t>
            </a:r>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34475137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686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p:txBody>
          <a:bodyPr/>
          <a:lstStyle/>
          <a:p>
            <a:r>
              <a:rPr lang="en-US" smtClean="0"/>
              <a:t>Equilibrium of Moving Things</a:t>
            </a:r>
            <a:endParaRPr lang="en-US"/>
          </a:p>
        </p:txBody>
      </p:sp>
      <p:sp>
        <p:nvSpPr>
          <p:cNvPr id="37892" name="Rectangle 3"/>
          <p:cNvSpPr>
            <a:spLocks noGrp="1" noChangeArrowheads="1"/>
          </p:cNvSpPr>
          <p:nvPr>
            <p:ph idx="1"/>
          </p:nvPr>
        </p:nvSpPr>
        <p:spPr/>
        <p:txBody>
          <a:bodyPr/>
          <a:lstStyle/>
          <a:p>
            <a:r>
              <a:rPr lang="en-US" altLang="en-US" dirty="0" smtClean="0"/>
              <a:t>Equilibrium test: whether something undergoes </a:t>
            </a:r>
            <a:r>
              <a:rPr lang="en-US" altLang="en-US" b="1" i="1" dirty="0" smtClean="0"/>
              <a:t>change</a:t>
            </a:r>
            <a:r>
              <a:rPr lang="en-US" altLang="en-US" dirty="0" smtClean="0"/>
              <a:t> in motion</a:t>
            </a:r>
          </a:p>
          <a:p>
            <a:pPr lvl="1"/>
            <a:r>
              <a:rPr lang="en-US" altLang="en-US" dirty="0" smtClean="0"/>
              <a:t>Example: A crate at rest is in static equilibrium (no change in motion).</a:t>
            </a:r>
          </a:p>
          <a:p>
            <a:pPr lvl="1"/>
            <a:r>
              <a:rPr lang="en-US" altLang="en-US" dirty="0" smtClean="0"/>
              <a:t>Example: When pushed at a steady speed, it is in dynamic equilibrium (no change in motion).</a:t>
            </a:r>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pic>
        <p:nvPicPr>
          <p:cNvPr id="13" name="Picture 12" descr="04_04_Figure.jpg"/>
          <p:cNvPicPr>
            <a:picLocks noChangeAspect="1"/>
          </p:cNvPicPr>
          <p:nvPr/>
        </p:nvPicPr>
        <p:blipFill rotWithShape="1">
          <a:blip r:embed="rId3">
            <a:extLst>
              <a:ext uri="{28A0092B-C50C-407E-A947-70E740481C1C}">
                <a14:useLocalDpi xmlns:a14="http://schemas.microsoft.com/office/drawing/2010/main" val="0"/>
              </a:ext>
            </a:extLst>
          </a:blip>
          <a:srcRect t="18405" r="37020" b="10683"/>
          <a:stretch/>
        </p:blipFill>
        <p:spPr>
          <a:xfrm>
            <a:off x="3158810" y="4920605"/>
            <a:ext cx="2826380" cy="1835891"/>
          </a:xfrm>
          <a:prstGeom prst="rect">
            <a:avLst/>
          </a:prstGeom>
        </p:spPr>
      </p:pic>
    </p:spTree>
    <p:extLst>
      <p:ext uri="{BB962C8B-B14F-4D97-AF65-F5344CB8AC3E}">
        <p14:creationId xmlns:p14="http://schemas.microsoft.com/office/powerpoint/2010/main" val="250298672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614908"/>
            <a:ext cx="9144000" cy="1077218"/>
          </a:xfrm>
        </p:spPr>
        <p:txBody>
          <a:bodyPr/>
          <a:lstStyle/>
          <a:p>
            <a:r>
              <a:rPr lang="en-US" dirty="0"/>
              <a:t>Equilibrium of Moving Things</a:t>
            </a:r>
            <a:br>
              <a:rPr lang="en-US" dirty="0"/>
            </a:br>
            <a:r>
              <a:rPr lang="en-US" dirty="0"/>
              <a:t>CHECK YOUR NEIGHBOR </a:t>
            </a:r>
          </a:p>
        </p:txBody>
      </p:sp>
      <p:sp>
        <p:nvSpPr>
          <p:cNvPr id="159746" name="Rectangle 3"/>
          <p:cNvSpPr>
            <a:spLocks noGrp="1" noChangeArrowheads="1"/>
          </p:cNvSpPr>
          <p:nvPr>
            <p:ph idx="1"/>
          </p:nvPr>
        </p:nvSpPr>
        <p:spPr>
          <a:xfrm>
            <a:off x="365125" y="1590772"/>
            <a:ext cx="8229600" cy="4653915"/>
          </a:xfrm>
        </p:spPr>
        <p:txBody>
          <a:bodyPr/>
          <a:lstStyle/>
          <a:p>
            <a:pPr marL="0" indent="0">
              <a:buNone/>
            </a:pPr>
            <a:r>
              <a:rPr lang="en-US" sz="2400" dirty="0" smtClean="0"/>
              <a:t>A bowling ball is in equilibrium when it</a:t>
            </a:r>
          </a:p>
          <a:p>
            <a:pPr>
              <a:lnSpc>
                <a:spcPct val="80000"/>
              </a:lnSpc>
            </a:pPr>
            <a:endParaRPr lang="en-US" sz="2400" dirty="0" smtClean="0"/>
          </a:p>
          <a:p>
            <a:pPr marL="514350" indent="-514350">
              <a:buFont typeface="+mj-lt"/>
              <a:buAutoNum type="alphaUcPeriod"/>
            </a:pPr>
            <a:r>
              <a:rPr lang="en-US" sz="2400" dirty="0" smtClean="0"/>
              <a:t>is at rest.</a:t>
            </a:r>
          </a:p>
          <a:p>
            <a:pPr marL="514350" indent="-514350">
              <a:buFont typeface="+mj-lt"/>
              <a:buAutoNum type="alphaUcPeriod"/>
            </a:pPr>
            <a:r>
              <a:rPr lang="en-US" sz="2400" dirty="0" smtClean="0"/>
              <a:t>moves steadily in a straight-line path. </a:t>
            </a:r>
          </a:p>
          <a:p>
            <a:pPr marL="514350" indent="-514350">
              <a:buFont typeface="+mj-lt"/>
              <a:buAutoNum type="alphaUcPeriod"/>
            </a:pPr>
            <a:r>
              <a:rPr lang="en-US" sz="2400" dirty="0" smtClean="0"/>
              <a:t>Both of the above.</a:t>
            </a:r>
          </a:p>
          <a:p>
            <a:pPr marL="514350" indent="-514350">
              <a:buFont typeface="+mj-lt"/>
              <a:buAutoNum type="alphaUcPeriod"/>
            </a:pPr>
            <a:r>
              <a:rPr lang="en-US" sz="2400" dirty="0" smtClean="0"/>
              <a:t>None of the above.</a:t>
            </a:r>
            <a:endParaRPr lang="en-US" sz="2400" dirty="0"/>
          </a:p>
        </p:txBody>
      </p:sp>
      <p:sp>
        <p:nvSpPr>
          <p:cNvPr id="2" name="Footer Placeholder 1"/>
          <p:cNvSpPr>
            <a:spLocks noGrp="1"/>
          </p:cNvSpPr>
          <p:nvPr>
            <p:ph type="ftr" sz="quarter" idx="10"/>
          </p:nvPr>
        </p:nvSpPr>
        <p:spPr/>
        <p:txBody>
          <a:bodyPr/>
          <a:lstStyle/>
          <a:p>
            <a:r>
              <a:rPr lang="en-US" smtClean="0"/>
              <a:t>© 2015 Pearson Education, Inc.</a:t>
            </a:r>
            <a:endParaRPr lang="en-US"/>
          </a:p>
        </p:txBody>
      </p:sp>
    </p:spTree>
    <p:extLst>
      <p:ext uri="{BB962C8B-B14F-4D97-AF65-F5344CB8AC3E}">
        <p14:creationId xmlns:p14="http://schemas.microsoft.com/office/powerpoint/2010/main" val="33694263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9746">
                                            <p:txEl>
                                              <p:pRg st="2" end="2"/>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500"/>
                                  </p:stCondLst>
                                  <p:childTnLst>
                                    <p:set>
                                      <p:cBhvr>
                                        <p:cTn id="9" dur="1" fill="hold">
                                          <p:stCondLst>
                                            <p:cond delay="0"/>
                                          </p:stCondLst>
                                        </p:cTn>
                                        <p:tgtEl>
                                          <p:spTgt spid="159746">
                                            <p:txEl>
                                              <p:pRg st="3" end="3"/>
                                            </p:txEl>
                                          </p:spTgt>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nodeType="afterEffect">
                                  <p:stCondLst>
                                    <p:cond delay="500"/>
                                  </p:stCondLst>
                                  <p:childTnLst>
                                    <p:set>
                                      <p:cBhvr>
                                        <p:cTn id="12" dur="1" fill="hold">
                                          <p:stCondLst>
                                            <p:cond delay="0"/>
                                          </p:stCondLst>
                                        </p:cTn>
                                        <p:tgtEl>
                                          <p:spTgt spid="159746">
                                            <p:txEl>
                                              <p:pRg st="4" end="4"/>
                                            </p:txEl>
                                          </p:spTgt>
                                        </p:tgtEl>
                                        <p:attrNameLst>
                                          <p:attrName>style.visibility</p:attrName>
                                        </p:attrNameLst>
                                      </p:cBhvr>
                                      <p:to>
                                        <p:strVal val="visible"/>
                                      </p:to>
                                    </p:set>
                                  </p:childTnLst>
                                </p:cTn>
                              </p:par>
                            </p:childTnLst>
                          </p:cTn>
                        </p:par>
                        <p:par>
                          <p:cTn id="13" fill="hold" nodeType="afterGroup">
                            <p:stCondLst>
                              <p:cond delay="1000"/>
                            </p:stCondLst>
                            <p:childTnLst>
                              <p:par>
                                <p:cTn id="14" presetID="1" presetClass="entr" presetSubtype="0" fill="hold" nodeType="afterEffect">
                                  <p:stCondLst>
                                    <p:cond delay="500"/>
                                  </p:stCondLst>
                                  <p:childTnLst>
                                    <p:set>
                                      <p:cBhvr>
                                        <p:cTn id="15" dur="1" fill="hold">
                                          <p:stCondLst>
                                            <p:cond delay="0"/>
                                          </p:stCondLst>
                                        </p:cTn>
                                        <p:tgtEl>
                                          <p:spTgt spid="15974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614908"/>
            <a:ext cx="9144000" cy="1077218"/>
          </a:xfrm>
        </p:spPr>
        <p:txBody>
          <a:bodyPr/>
          <a:lstStyle/>
          <a:p>
            <a:r>
              <a:rPr lang="en-US" dirty="0" smtClean="0"/>
              <a:t>Equilibrium of Moving Things</a:t>
            </a:r>
            <a:br>
              <a:rPr lang="en-US" dirty="0" smtClean="0"/>
            </a:br>
            <a:r>
              <a:rPr lang="en-US" dirty="0" smtClean="0"/>
              <a:t>CHECK YOUR ANSWER</a:t>
            </a:r>
            <a:endParaRPr lang="en-US" dirty="0"/>
          </a:p>
        </p:txBody>
      </p:sp>
      <p:sp>
        <p:nvSpPr>
          <p:cNvPr id="71682" name="Rectangle 3"/>
          <p:cNvSpPr>
            <a:spLocks noGrp="1" noChangeArrowheads="1"/>
          </p:cNvSpPr>
          <p:nvPr>
            <p:ph idx="1"/>
          </p:nvPr>
        </p:nvSpPr>
        <p:spPr>
          <a:xfrm>
            <a:off x="365125" y="1590772"/>
            <a:ext cx="8229600" cy="4653915"/>
          </a:xfrm>
        </p:spPr>
        <p:txBody>
          <a:bodyPr/>
          <a:lstStyle/>
          <a:p>
            <a:pPr marL="0" indent="0">
              <a:buNone/>
            </a:pPr>
            <a:r>
              <a:rPr lang="en-US" sz="2400" dirty="0" smtClean="0"/>
              <a:t>A bowling ball is in equilibrium when it</a:t>
            </a:r>
          </a:p>
          <a:p>
            <a:pPr marL="0" indent="0">
              <a:lnSpc>
                <a:spcPct val="80000"/>
              </a:lnSpc>
              <a:buNone/>
            </a:pPr>
            <a:endParaRPr lang="en-US" sz="2400" dirty="0" smtClean="0"/>
          </a:p>
          <a:p>
            <a:pPr marL="514350" indent="-514350">
              <a:buFont typeface="+mj-lt"/>
              <a:buAutoNum type="alphaUcPeriod"/>
            </a:pPr>
            <a:r>
              <a:rPr lang="en-US" sz="2400" dirty="0" smtClean="0"/>
              <a:t>is at rest.</a:t>
            </a:r>
          </a:p>
          <a:p>
            <a:pPr marL="514350" indent="-514350">
              <a:buFont typeface="+mj-lt"/>
              <a:buAutoNum type="alphaUcPeriod"/>
            </a:pPr>
            <a:r>
              <a:rPr lang="en-US" sz="2400" dirty="0" smtClean="0"/>
              <a:t>moves steadily in a straight-line path. </a:t>
            </a:r>
          </a:p>
          <a:p>
            <a:pPr marL="514350" indent="-514350">
              <a:buFont typeface="+mj-lt"/>
              <a:buAutoNum type="alphaUcPeriod"/>
            </a:pPr>
            <a:r>
              <a:rPr lang="en-US" sz="2400" b="1" dirty="0" smtClean="0"/>
              <a:t>Both of the above.</a:t>
            </a:r>
          </a:p>
          <a:p>
            <a:pPr marL="514350" indent="-514350">
              <a:buFont typeface="+mj-lt"/>
              <a:buAutoNum type="alphaUcPeriod"/>
            </a:pPr>
            <a:r>
              <a:rPr lang="en-US" sz="2400" dirty="0" smtClean="0"/>
              <a:t>None of the above.</a:t>
            </a:r>
          </a:p>
          <a:p>
            <a:pPr marL="0" indent="0">
              <a:lnSpc>
                <a:spcPct val="80000"/>
              </a:lnSpc>
              <a:buNone/>
            </a:pPr>
            <a:endParaRPr lang="en-US" sz="2400" dirty="0" smtClean="0"/>
          </a:p>
          <a:p>
            <a:pPr marL="0" indent="0" eaLnBrk="1" hangingPunct="1">
              <a:buNone/>
            </a:pPr>
            <a:r>
              <a:rPr lang="en-US" sz="2400" b="1" dirty="0" smtClean="0"/>
              <a:t>Explanation:</a:t>
            </a:r>
          </a:p>
          <a:p>
            <a:pPr marL="0" indent="0" eaLnBrk="1" hangingPunct="1">
              <a:buNone/>
            </a:pPr>
            <a:r>
              <a:rPr lang="en-US" sz="2400" dirty="0" smtClean="0">
                <a:sym typeface="Symbol" charset="0"/>
              </a:rPr>
              <a:t>Equilibrium means no </a:t>
            </a:r>
            <a:r>
              <a:rPr lang="en-US" sz="2400" i="1" dirty="0" smtClean="0">
                <a:sym typeface="Symbol" charset="0"/>
              </a:rPr>
              <a:t>change</a:t>
            </a:r>
            <a:r>
              <a:rPr lang="en-US" sz="2400" dirty="0" smtClean="0">
                <a:sym typeface="Symbol" charset="0"/>
              </a:rPr>
              <a:t> in motion, so there are two options:</a:t>
            </a:r>
          </a:p>
          <a:p>
            <a:r>
              <a:rPr lang="en-US" sz="2400" dirty="0" smtClean="0">
                <a:sym typeface="Symbol" charset="0"/>
              </a:rPr>
              <a:t>If at rest, it continues at rest.</a:t>
            </a:r>
          </a:p>
          <a:p>
            <a:r>
              <a:rPr lang="en-US" sz="2400" dirty="0" smtClean="0">
                <a:sym typeface="Symbol" charset="0"/>
              </a:rPr>
              <a:t>If in motion, it continues at a steady rate in a straight line.</a:t>
            </a:r>
            <a:endParaRPr lang="en-US" sz="2400" dirty="0"/>
          </a:p>
        </p:txBody>
      </p:sp>
      <p:sp>
        <p:nvSpPr>
          <p:cNvPr id="2" name="Footer Placeholder 1"/>
          <p:cNvSpPr>
            <a:spLocks noGrp="1"/>
          </p:cNvSpPr>
          <p:nvPr>
            <p:ph type="ftr" sz="quarter" idx="10"/>
          </p:nvPr>
        </p:nvSpPr>
        <p:spPr/>
        <p:txBody>
          <a:bodyPr/>
          <a:lstStyle/>
          <a:p>
            <a:r>
              <a:rPr lang="en-US" smtClean="0"/>
              <a:t>© 2015 Pearson Education, Inc.</a:t>
            </a:r>
            <a:endParaRPr lang="en-US"/>
          </a:p>
        </p:txBody>
      </p:sp>
    </p:spTree>
    <p:extLst>
      <p:ext uri="{BB962C8B-B14F-4D97-AF65-F5344CB8AC3E}">
        <p14:creationId xmlns:p14="http://schemas.microsoft.com/office/powerpoint/2010/main" val="342579256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614908"/>
            <a:ext cx="9144000" cy="1077218"/>
          </a:xfrm>
        </p:spPr>
        <p:txBody>
          <a:bodyPr/>
          <a:lstStyle/>
          <a:p>
            <a:r>
              <a:rPr lang="en-US" dirty="0" smtClean="0"/>
              <a:t>Equilibrium of Moving Things</a:t>
            </a:r>
            <a:br>
              <a:rPr lang="en-US" dirty="0" smtClean="0"/>
            </a:br>
            <a:r>
              <a:rPr lang="en-US" dirty="0" smtClean="0"/>
              <a:t>CHECK YOUR NEIGHBOR</a:t>
            </a:r>
            <a:endParaRPr lang="en-US" dirty="0"/>
          </a:p>
        </p:txBody>
      </p:sp>
      <p:sp>
        <p:nvSpPr>
          <p:cNvPr id="176130" name="Rectangle 3"/>
          <p:cNvSpPr>
            <a:spLocks noGrp="1" noChangeArrowheads="1"/>
          </p:cNvSpPr>
          <p:nvPr>
            <p:ph idx="1"/>
          </p:nvPr>
        </p:nvSpPr>
        <p:spPr>
          <a:xfrm>
            <a:off x="365125" y="1749041"/>
            <a:ext cx="8229600" cy="4653915"/>
          </a:xfrm>
        </p:spPr>
        <p:txBody>
          <a:bodyPr/>
          <a:lstStyle/>
          <a:p>
            <a:pPr marL="0" indent="0">
              <a:buNone/>
            </a:pPr>
            <a:r>
              <a:rPr lang="en-US" sz="2400" dirty="0" smtClean="0"/>
              <a:t>You push a crate at a steady speed in a straight line. If the friction force is 75 N, how much force must you apply?</a:t>
            </a:r>
          </a:p>
          <a:p>
            <a:endParaRPr lang="en-US" sz="2400" dirty="0" smtClean="0"/>
          </a:p>
          <a:p>
            <a:pPr marL="514350" indent="-514350">
              <a:buFont typeface="+mj-lt"/>
              <a:buAutoNum type="alphaUcPeriod"/>
            </a:pPr>
            <a:r>
              <a:rPr lang="en-US" sz="2400" dirty="0" smtClean="0"/>
              <a:t>More than 75 N.</a:t>
            </a:r>
          </a:p>
          <a:p>
            <a:pPr marL="514350" indent="-514350">
              <a:buFont typeface="+mj-lt"/>
              <a:buAutoNum type="alphaUcPeriod"/>
            </a:pPr>
            <a:r>
              <a:rPr lang="en-US" sz="2400" dirty="0" smtClean="0"/>
              <a:t>Less than 75 N.</a:t>
            </a:r>
          </a:p>
          <a:p>
            <a:pPr marL="514350" indent="-514350">
              <a:buFont typeface="+mj-lt"/>
              <a:buAutoNum type="alphaUcPeriod"/>
            </a:pPr>
            <a:r>
              <a:rPr lang="en-US" sz="2400" dirty="0" smtClean="0"/>
              <a:t>Equal to 75 N.</a:t>
            </a:r>
          </a:p>
          <a:p>
            <a:pPr marL="514350" indent="-514350">
              <a:buFont typeface="+mj-lt"/>
              <a:buAutoNum type="alphaUcPeriod"/>
            </a:pPr>
            <a:r>
              <a:rPr lang="en-US" sz="2400" dirty="0" smtClean="0"/>
              <a:t>Not enough information.</a:t>
            </a:r>
            <a:endParaRPr lang="en-US" sz="2400" dirty="0"/>
          </a:p>
        </p:txBody>
      </p:sp>
      <p:sp>
        <p:nvSpPr>
          <p:cNvPr id="2" name="Footer Placeholder 1"/>
          <p:cNvSpPr>
            <a:spLocks noGrp="1"/>
          </p:cNvSpPr>
          <p:nvPr>
            <p:ph type="ftr" sz="quarter" idx="10"/>
          </p:nvPr>
        </p:nvSpPr>
        <p:spPr/>
        <p:txBody>
          <a:bodyPr/>
          <a:lstStyle/>
          <a:p>
            <a:r>
              <a:rPr lang="en-US" smtClean="0"/>
              <a:t>© 2015 Pearson Education, Inc.</a:t>
            </a:r>
            <a:endParaRPr lang="en-US"/>
          </a:p>
        </p:txBody>
      </p:sp>
      <p:sp>
        <p:nvSpPr>
          <p:cNvPr id="73732" name="Rectangle 5"/>
          <p:cNvSpPr>
            <a:spLocks noChangeArrowheads="1"/>
          </p:cNvSpPr>
          <p:nvPr/>
        </p:nvSpPr>
        <p:spPr bwMode="auto">
          <a:xfrm>
            <a:off x="6629400" y="4843463"/>
            <a:ext cx="2300288" cy="1314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p>
        </p:txBody>
      </p:sp>
      <p:grpSp>
        <p:nvGrpSpPr>
          <p:cNvPr id="18" name="Group 17"/>
          <p:cNvGrpSpPr/>
          <p:nvPr/>
        </p:nvGrpSpPr>
        <p:grpSpPr>
          <a:xfrm>
            <a:off x="4864100" y="2602656"/>
            <a:ext cx="4102397" cy="3094630"/>
            <a:chOff x="4864100" y="2810869"/>
            <a:chExt cx="4102397" cy="3094630"/>
          </a:xfrm>
        </p:grpSpPr>
        <p:pic>
          <p:nvPicPr>
            <p:cNvPr id="19" name="Picture 18" descr="02_17_Figure.jpg"/>
            <p:cNvPicPr>
              <a:picLocks noChangeAspect="1"/>
            </p:cNvPicPr>
            <p:nvPr/>
          </p:nvPicPr>
          <p:blipFill rotWithShape="1">
            <a:blip r:embed="rId3">
              <a:extLst>
                <a:ext uri="{28A0092B-C50C-407E-A947-70E740481C1C}">
                  <a14:useLocalDpi xmlns:a14="http://schemas.microsoft.com/office/drawing/2010/main" val="0"/>
                </a:ext>
              </a:extLst>
            </a:blip>
            <a:srcRect b="2792"/>
            <a:stretch/>
          </p:blipFill>
          <p:spPr>
            <a:xfrm>
              <a:off x="4965631" y="2810869"/>
              <a:ext cx="4000866" cy="2987849"/>
            </a:xfrm>
            <a:prstGeom prst="rect">
              <a:avLst/>
            </a:prstGeom>
          </p:spPr>
        </p:pic>
        <p:sp>
          <p:nvSpPr>
            <p:cNvPr id="17" name="Freeform 16"/>
            <p:cNvSpPr/>
            <p:nvPr/>
          </p:nvSpPr>
          <p:spPr>
            <a:xfrm>
              <a:off x="4864100" y="4864100"/>
              <a:ext cx="2098675" cy="1041399"/>
            </a:xfrm>
            <a:custGeom>
              <a:avLst/>
              <a:gdLst>
                <a:gd name="connsiteX0" fmla="*/ 1660525 w 2028825"/>
                <a:gd name="connsiteY0" fmla="*/ 0 h 1047750"/>
                <a:gd name="connsiteX1" fmla="*/ 1444625 w 2028825"/>
                <a:gd name="connsiteY1" fmla="*/ 22225 h 1047750"/>
                <a:gd name="connsiteX2" fmla="*/ 962025 w 2028825"/>
                <a:gd name="connsiteY2" fmla="*/ 101600 h 1047750"/>
                <a:gd name="connsiteX3" fmla="*/ 0 w 2028825"/>
                <a:gd name="connsiteY3" fmla="*/ 120650 h 1047750"/>
                <a:gd name="connsiteX4" fmla="*/ 234950 w 2028825"/>
                <a:gd name="connsiteY4" fmla="*/ 682625 h 1047750"/>
                <a:gd name="connsiteX5" fmla="*/ 765175 w 2028825"/>
                <a:gd name="connsiteY5" fmla="*/ 1047750 h 1047750"/>
                <a:gd name="connsiteX6" fmla="*/ 803275 w 2028825"/>
                <a:gd name="connsiteY6" fmla="*/ 1047750 h 1047750"/>
                <a:gd name="connsiteX7" fmla="*/ 1549400 w 2028825"/>
                <a:gd name="connsiteY7" fmla="*/ 930275 h 1047750"/>
                <a:gd name="connsiteX8" fmla="*/ 1736725 w 2028825"/>
                <a:gd name="connsiteY8" fmla="*/ 644525 h 1047750"/>
                <a:gd name="connsiteX9" fmla="*/ 2028825 w 2028825"/>
                <a:gd name="connsiteY9" fmla="*/ 374650 h 1047750"/>
                <a:gd name="connsiteX10" fmla="*/ 2028825 w 2028825"/>
                <a:gd name="connsiteY10" fmla="*/ 311150 h 1047750"/>
                <a:gd name="connsiteX11" fmla="*/ 1863725 w 2028825"/>
                <a:gd name="connsiteY11" fmla="*/ 50800 h 1047750"/>
                <a:gd name="connsiteX12" fmla="*/ 1752600 w 2028825"/>
                <a:gd name="connsiteY12" fmla="*/ 15875 h 1047750"/>
                <a:gd name="connsiteX0" fmla="*/ 1807853 w 2028825"/>
                <a:gd name="connsiteY0" fmla="*/ 0 h 1050925"/>
                <a:gd name="connsiteX1" fmla="*/ 1444625 w 2028825"/>
                <a:gd name="connsiteY1" fmla="*/ 25400 h 1050925"/>
                <a:gd name="connsiteX2" fmla="*/ 962025 w 2028825"/>
                <a:gd name="connsiteY2" fmla="*/ 104775 h 1050925"/>
                <a:gd name="connsiteX3" fmla="*/ 0 w 2028825"/>
                <a:gd name="connsiteY3" fmla="*/ 123825 h 1050925"/>
                <a:gd name="connsiteX4" fmla="*/ 234950 w 2028825"/>
                <a:gd name="connsiteY4" fmla="*/ 685800 h 1050925"/>
                <a:gd name="connsiteX5" fmla="*/ 765175 w 2028825"/>
                <a:gd name="connsiteY5" fmla="*/ 1050925 h 1050925"/>
                <a:gd name="connsiteX6" fmla="*/ 803275 w 2028825"/>
                <a:gd name="connsiteY6" fmla="*/ 1050925 h 1050925"/>
                <a:gd name="connsiteX7" fmla="*/ 1549400 w 2028825"/>
                <a:gd name="connsiteY7" fmla="*/ 933450 h 1050925"/>
                <a:gd name="connsiteX8" fmla="*/ 1736725 w 2028825"/>
                <a:gd name="connsiteY8" fmla="*/ 647700 h 1050925"/>
                <a:gd name="connsiteX9" fmla="*/ 2028825 w 2028825"/>
                <a:gd name="connsiteY9" fmla="*/ 377825 h 1050925"/>
                <a:gd name="connsiteX10" fmla="*/ 2028825 w 2028825"/>
                <a:gd name="connsiteY10" fmla="*/ 314325 h 1050925"/>
                <a:gd name="connsiteX11" fmla="*/ 1863725 w 2028825"/>
                <a:gd name="connsiteY11" fmla="*/ 53975 h 1050925"/>
                <a:gd name="connsiteX12" fmla="*/ 1752600 w 2028825"/>
                <a:gd name="connsiteY12" fmla="*/ 19050 h 1050925"/>
                <a:gd name="connsiteX0" fmla="*/ 1755674 w 2028825"/>
                <a:gd name="connsiteY0" fmla="*/ 0 h 1035050"/>
                <a:gd name="connsiteX1" fmla="*/ 1444625 w 2028825"/>
                <a:gd name="connsiteY1" fmla="*/ 9525 h 1035050"/>
                <a:gd name="connsiteX2" fmla="*/ 962025 w 2028825"/>
                <a:gd name="connsiteY2" fmla="*/ 88900 h 1035050"/>
                <a:gd name="connsiteX3" fmla="*/ 0 w 2028825"/>
                <a:gd name="connsiteY3" fmla="*/ 107950 h 1035050"/>
                <a:gd name="connsiteX4" fmla="*/ 234950 w 2028825"/>
                <a:gd name="connsiteY4" fmla="*/ 669925 h 1035050"/>
                <a:gd name="connsiteX5" fmla="*/ 765175 w 2028825"/>
                <a:gd name="connsiteY5" fmla="*/ 1035050 h 1035050"/>
                <a:gd name="connsiteX6" fmla="*/ 803275 w 2028825"/>
                <a:gd name="connsiteY6" fmla="*/ 1035050 h 1035050"/>
                <a:gd name="connsiteX7" fmla="*/ 1549400 w 2028825"/>
                <a:gd name="connsiteY7" fmla="*/ 917575 h 1035050"/>
                <a:gd name="connsiteX8" fmla="*/ 1736725 w 2028825"/>
                <a:gd name="connsiteY8" fmla="*/ 631825 h 1035050"/>
                <a:gd name="connsiteX9" fmla="*/ 2028825 w 2028825"/>
                <a:gd name="connsiteY9" fmla="*/ 361950 h 1035050"/>
                <a:gd name="connsiteX10" fmla="*/ 2028825 w 2028825"/>
                <a:gd name="connsiteY10" fmla="*/ 298450 h 1035050"/>
                <a:gd name="connsiteX11" fmla="*/ 1863725 w 2028825"/>
                <a:gd name="connsiteY11" fmla="*/ 38100 h 1035050"/>
                <a:gd name="connsiteX12" fmla="*/ 1752600 w 2028825"/>
                <a:gd name="connsiteY12" fmla="*/ 3175 h 1035050"/>
                <a:gd name="connsiteX0" fmla="*/ 1755674 w 2028825"/>
                <a:gd name="connsiteY0" fmla="*/ 4317 h 1039367"/>
                <a:gd name="connsiteX1" fmla="*/ 1444625 w 2028825"/>
                <a:gd name="connsiteY1" fmla="*/ 13842 h 1039367"/>
                <a:gd name="connsiteX2" fmla="*/ 962025 w 2028825"/>
                <a:gd name="connsiteY2" fmla="*/ 93217 h 1039367"/>
                <a:gd name="connsiteX3" fmla="*/ 0 w 2028825"/>
                <a:gd name="connsiteY3" fmla="*/ 112267 h 1039367"/>
                <a:gd name="connsiteX4" fmla="*/ 234950 w 2028825"/>
                <a:gd name="connsiteY4" fmla="*/ 674242 h 1039367"/>
                <a:gd name="connsiteX5" fmla="*/ 765175 w 2028825"/>
                <a:gd name="connsiteY5" fmla="*/ 1039367 h 1039367"/>
                <a:gd name="connsiteX6" fmla="*/ 803275 w 2028825"/>
                <a:gd name="connsiteY6" fmla="*/ 1039367 h 1039367"/>
                <a:gd name="connsiteX7" fmla="*/ 1549400 w 2028825"/>
                <a:gd name="connsiteY7" fmla="*/ 921892 h 1039367"/>
                <a:gd name="connsiteX8" fmla="*/ 1736725 w 2028825"/>
                <a:gd name="connsiteY8" fmla="*/ 636142 h 1039367"/>
                <a:gd name="connsiteX9" fmla="*/ 2028825 w 2028825"/>
                <a:gd name="connsiteY9" fmla="*/ 366267 h 1039367"/>
                <a:gd name="connsiteX10" fmla="*/ 2028825 w 2028825"/>
                <a:gd name="connsiteY10" fmla="*/ 302767 h 1039367"/>
                <a:gd name="connsiteX11" fmla="*/ 1863725 w 2028825"/>
                <a:gd name="connsiteY11" fmla="*/ 42417 h 1039367"/>
                <a:gd name="connsiteX12" fmla="*/ 1752600 w 2028825"/>
                <a:gd name="connsiteY12" fmla="*/ 7492 h 1039367"/>
                <a:gd name="connsiteX0" fmla="*/ 1755674 w 2028825"/>
                <a:gd name="connsiteY0" fmla="*/ 4317 h 1039367"/>
                <a:gd name="connsiteX1" fmla="*/ 1444625 w 2028825"/>
                <a:gd name="connsiteY1" fmla="*/ 13842 h 1039367"/>
                <a:gd name="connsiteX2" fmla="*/ 962025 w 2028825"/>
                <a:gd name="connsiteY2" fmla="*/ 93217 h 1039367"/>
                <a:gd name="connsiteX3" fmla="*/ 0 w 2028825"/>
                <a:gd name="connsiteY3" fmla="*/ 112267 h 1039367"/>
                <a:gd name="connsiteX4" fmla="*/ 234950 w 2028825"/>
                <a:gd name="connsiteY4" fmla="*/ 674242 h 1039367"/>
                <a:gd name="connsiteX5" fmla="*/ 765175 w 2028825"/>
                <a:gd name="connsiteY5" fmla="*/ 1039367 h 1039367"/>
                <a:gd name="connsiteX6" fmla="*/ 803275 w 2028825"/>
                <a:gd name="connsiteY6" fmla="*/ 1039367 h 1039367"/>
                <a:gd name="connsiteX7" fmla="*/ 1549400 w 2028825"/>
                <a:gd name="connsiteY7" fmla="*/ 921892 h 1039367"/>
                <a:gd name="connsiteX8" fmla="*/ 1736725 w 2028825"/>
                <a:gd name="connsiteY8" fmla="*/ 636142 h 1039367"/>
                <a:gd name="connsiteX9" fmla="*/ 2028825 w 2028825"/>
                <a:gd name="connsiteY9" fmla="*/ 366267 h 1039367"/>
                <a:gd name="connsiteX10" fmla="*/ 2028825 w 2028825"/>
                <a:gd name="connsiteY10" fmla="*/ 302767 h 1039367"/>
                <a:gd name="connsiteX11" fmla="*/ 1863725 w 2028825"/>
                <a:gd name="connsiteY11" fmla="*/ 42417 h 1039367"/>
                <a:gd name="connsiteX12" fmla="*/ 1795556 w 2028825"/>
                <a:gd name="connsiteY12" fmla="*/ 20193 h 1039367"/>
                <a:gd name="connsiteX13" fmla="*/ 1752600 w 2028825"/>
                <a:gd name="connsiteY13" fmla="*/ 7492 h 1039367"/>
                <a:gd name="connsiteX0" fmla="*/ 1755674 w 2028825"/>
                <a:gd name="connsiteY0" fmla="*/ 6585 h 1041635"/>
                <a:gd name="connsiteX1" fmla="*/ 1731100 w 2028825"/>
                <a:gd name="connsiteY1" fmla="*/ 236 h 1041635"/>
                <a:gd name="connsiteX2" fmla="*/ 1444625 w 2028825"/>
                <a:gd name="connsiteY2" fmla="*/ 16110 h 1041635"/>
                <a:gd name="connsiteX3" fmla="*/ 962025 w 2028825"/>
                <a:gd name="connsiteY3" fmla="*/ 95485 h 1041635"/>
                <a:gd name="connsiteX4" fmla="*/ 0 w 2028825"/>
                <a:gd name="connsiteY4" fmla="*/ 114535 h 1041635"/>
                <a:gd name="connsiteX5" fmla="*/ 234950 w 2028825"/>
                <a:gd name="connsiteY5" fmla="*/ 676510 h 1041635"/>
                <a:gd name="connsiteX6" fmla="*/ 765175 w 2028825"/>
                <a:gd name="connsiteY6" fmla="*/ 1041635 h 1041635"/>
                <a:gd name="connsiteX7" fmla="*/ 803275 w 2028825"/>
                <a:gd name="connsiteY7" fmla="*/ 1041635 h 1041635"/>
                <a:gd name="connsiteX8" fmla="*/ 1549400 w 2028825"/>
                <a:gd name="connsiteY8" fmla="*/ 924160 h 1041635"/>
                <a:gd name="connsiteX9" fmla="*/ 1736725 w 2028825"/>
                <a:gd name="connsiteY9" fmla="*/ 638410 h 1041635"/>
                <a:gd name="connsiteX10" fmla="*/ 2028825 w 2028825"/>
                <a:gd name="connsiteY10" fmla="*/ 368535 h 1041635"/>
                <a:gd name="connsiteX11" fmla="*/ 2028825 w 2028825"/>
                <a:gd name="connsiteY11" fmla="*/ 305035 h 1041635"/>
                <a:gd name="connsiteX12" fmla="*/ 1863725 w 2028825"/>
                <a:gd name="connsiteY12" fmla="*/ 44685 h 1041635"/>
                <a:gd name="connsiteX13" fmla="*/ 1795556 w 2028825"/>
                <a:gd name="connsiteY13" fmla="*/ 22461 h 1041635"/>
                <a:gd name="connsiteX14" fmla="*/ 1752600 w 2028825"/>
                <a:gd name="connsiteY14" fmla="*/ 9760 h 1041635"/>
                <a:gd name="connsiteX0" fmla="*/ 1755674 w 2028825"/>
                <a:gd name="connsiteY0" fmla="*/ 6349 h 1041399"/>
                <a:gd name="connsiteX1" fmla="*/ 1731100 w 2028825"/>
                <a:gd name="connsiteY1" fmla="*/ 0 h 1041399"/>
                <a:gd name="connsiteX2" fmla="*/ 1444625 w 2028825"/>
                <a:gd name="connsiteY2" fmla="*/ 15874 h 1041399"/>
                <a:gd name="connsiteX3" fmla="*/ 962025 w 2028825"/>
                <a:gd name="connsiteY3" fmla="*/ 95249 h 1041399"/>
                <a:gd name="connsiteX4" fmla="*/ 0 w 2028825"/>
                <a:gd name="connsiteY4" fmla="*/ 114299 h 1041399"/>
                <a:gd name="connsiteX5" fmla="*/ 234950 w 2028825"/>
                <a:gd name="connsiteY5" fmla="*/ 676274 h 1041399"/>
                <a:gd name="connsiteX6" fmla="*/ 765175 w 2028825"/>
                <a:gd name="connsiteY6" fmla="*/ 1041399 h 1041399"/>
                <a:gd name="connsiteX7" fmla="*/ 803275 w 2028825"/>
                <a:gd name="connsiteY7" fmla="*/ 1041399 h 1041399"/>
                <a:gd name="connsiteX8" fmla="*/ 1549400 w 2028825"/>
                <a:gd name="connsiteY8" fmla="*/ 923924 h 1041399"/>
                <a:gd name="connsiteX9" fmla="*/ 1736725 w 2028825"/>
                <a:gd name="connsiteY9" fmla="*/ 638174 h 1041399"/>
                <a:gd name="connsiteX10" fmla="*/ 2028825 w 2028825"/>
                <a:gd name="connsiteY10" fmla="*/ 368299 h 1041399"/>
                <a:gd name="connsiteX11" fmla="*/ 2028825 w 2028825"/>
                <a:gd name="connsiteY11" fmla="*/ 304799 h 1041399"/>
                <a:gd name="connsiteX12" fmla="*/ 1863725 w 2028825"/>
                <a:gd name="connsiteY12" fmla="*/ 44449 h 1041399"/>
                <a:gd name="connsiteX13" fmla="*/ 1795556 w 2028825"/>
                <a:gd name="connsiteY13" fmla="*/ 22225 h 1041399"/>
                <a:gd name="connsiteX14" fmla="*/ 1752600 w 2028825"/>
                <a:gd name="connsiteY14" fmla="*/ 9524 h 1041399"/>
                <a:gd name="connsiteX0" fmla="*/ 1755674 w 2028825"/>
                <a:gd name="connsiteY0" fmla="*/ 6349 h 1041399"/>
                <a:gd name="connsiteX1" fmla="*/ 1731100 w 2028825"/>
                <a:gd name="connsiteY1" fmla="*/ 0 h 1041399"/>
                <a:gd name="connsiteX2" fmla="*/ 1444625 w 2028825"/>
                <a:gd name="connsiteY2" fmla="*/ 15874 h 1041399"/>
                <a:gd name="connsiteX3" fmla="*/ 962025 w 2028825"/>
                <a:gd name="connsiteY3" fmla="*/ 95249 h 1041399"/>
                <a:gd name="connsiteX4" fmla="*/ 0 w 2028825"/>
                <a:gd name="connsiteY4" fmla="*/ 114299 h 1041399"/>
                <a:gd name="connsiteX5" fmla="*/ 234950 w 2028825"/>
                <a:gd name="connsiteY5" fmla="*/ 676274 h 1041399"/>
                <a:gd name="connsiteX6" fmla="*/ 765175 w 2028825"/>
                <a:gd name="connsiteY6" fmla="*/ 1041399 h 1041399"/>
                <a:gd name="connsiteX7" fmla="*/ 803275 w 2028825"/>
                <a:gd name="connsiteY7" fmla="*/ 1041399 h 1041399"/>
                <a:gd name="connsiteX8" fmla="*/ 1549400 w 2028825"/>
                <a:gd name="connsiteY8" fmla="*/ 923924 h 1041399"/>
                <a:gd name="connsiteX9" fmla="*/ 1736725 w 2028825"/>
                <a:gd name="connsiteY9" fmla="*/ 638174 h 1041399"/>
                <a:gd name="connsiteX10" fmla="*/ 2028825 w 2028825"/>
                <a:gd name="connsiteY10" fmla="*/ 368299 h 1041399"/>
                <a:gd name="connsiteX11" fmla="*/ 2028825 w 2028825"/>
                <a:gd name="connsiteY11" fmla="*/ 304799 h 1041399"/>
                <a:gd name="connsiteX12" fmla="*/ 1863725 w 2028825"/>
                <a:gd name="connsiteY12" fmla="*/ 44449 h 1041399"/>
                <a:gd name="connsiteX13" fmla="*/ 1795556 w 2028825"/>
                <a:gd name="connsiteY13" fmla="*/ 22225 h 1041399"/>
                <a:gd name="connsiteX14" fmla="*/ 1752600 w 2028825"/>
                <a:gd name="connsiteY14" fmla="*/ 9524 h 1041399"/>
                <a:gd name="connsiteX0" fmla="*/ 1755674 w 2028825"/>
                <a:gd name="connsiteY0" fmla="*/ 6349 h 1041399"/>
                <a:gd name="connsiteX1" fmla="*/ 1731100 w 2028825"/>
                <a:gd name="connsiteY1" fmla="*/ 0 h 1041399"/>
                <a:gd name="connsiteX2" fmla="*/ 1444625 w 2028825"/>
                <a:gd name="connsiteY2" fmla="*/ 15874 h 1041399"/>
                <a:gd name="connsiteX3" fmla="*/ 962025 w 2028825"/>
                <a:gd name="connsiteY3" fmla="*/ 95249 h 1041399"/>
                <a:gd name="connsiteX4" fmla="*/ 0 w 2028825"/>
                <a:gd name="connsiteY4" fmla="*/ 114299 h 1041399"/>
                <a:gd name="connsiteX5" fmla="*/ 234950 w 2028825"/>
                <a:gd name="connsiteY5" fmla="*/ 676274 h 1041399"/>
                <a:gd name="connsiteX6" fmla="*/ 765175 w 2028825"/>
                <a:gd name="connsiteY6" fmla="*/ 1041399 h 1041399"/>
                <a:gd name="connsiteX7" fmla="*/ 803275 w 2028825"/>
                <a:gd name="connsiteY7" fmla="*/ 1041399 h 1041399"/>
                <a:gd name="connsiteX8" fmla="*/ 1549400 w 2028825"/>
                <a:gd name="connsiteY8" fmla="*/ 923924 h 1041399"/>
                <a:gd name="connsiteX9" fmla="*/ 1736725 w 2028825"/>
                <a:gd name="connsiteY9" fmla="*/ 638174 h 1041399"/>
                <a:gd name="connsiteX10" fmla="*/ 2028825 w 2028825"/>
                <a:gd name="connsiteY10" fmla="*/ 368299 h 1041399"/>
                <a:gd name="connsiteX11" fmla="*/ 2028825 w 2028825"/>
                <a:gd name="connsiteY11" fmla="*/ 304799 h 1041399"/>
                <a:gd name="connsiteX12" fmla="*/ 1863725 w 2028825"/>
                <a:gd name="connsiteY12" fmla="*/ 44449 h 1041399"/>
                <a:gd name="connsiteX13" fmla="*/ 1795556 w 2028825"/>
                <a:gd name="connsiteY13" fmla="*/ 22225 h 1041399"/>
                <a:gd name="connsiteX14" fmla="*/ 1752600 w 2028825"/>
                <a:gd name="connsiteY14" fmla="*/ 9524 h 1041399"/>
                <a:gd name="connsiteX15" fmla="*/ 1755674 w 2028825"/>
                <a:gd name="connsiteY15" fmla="*/ 6349 h 104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28825" h="1041399">
                  <a:moveTo>
                    <a:pt x="1755674" y="6349"/>
                  </a:moveTo>
                  <a:lnTo>
                    <a:pt x="1731100" y="0"/>
                  </a:lnTo>
                  <a:cubicBezTo>
                    <a:pt x="1679259" y="1587"/>
                    <a:pt x="1572804" y="-1"/>
                    <a:pt x="1444625" y="15874"/>
                  </a:cubicBezTo>
                  <a:lnTo>
                    <a:pt x="962025" y="95249"/>
                  </a:lnTo>
                  <a:lnTo>
                    <a:pt x="0" y="114299"/>
                  </a:lnTo>
                  <a:lnTo>
                    <a:pt x="234950" y="676274"/>
                  </a:lnTo>
                  <a:lnTo>
                    <a:pt x="765175" y="1041399"/>
                  </a:lnTo>
                  <a:lnTo>
                    <a:pt x="803275" y="1041399"/>
                  </a:lnTo>
                  <a:lnTo>
                    <a:pt x="1549400" y="923924"/>
                  </a:lnTo>
                  <a:lnTo>
                    <a:pt x="1736725" y="638174"/>
                  </a:lnTo>
                  <a:lnTo>
                    <a:pt x="2028825" y="368299"/>
                  </a:lnTo>
                  <a:lnTo>
                    <a:pt x="2028825" y="304799"/>
                  </a:lnTo>
                  <a:lnTo>
                    <a:pt x="1863725" y="44449"/>
                  </a:lnTo>
                  <a:lnTo>
                    <a:pt x="1795556" y="22225"/>
                  </a:lnTo>
                  <a:lnTo>
                    <a:pt x="1752600" y="9524"/>
                  </a:lnTo>
                  <a:lnTo>
                    <a:pt x="1755674" y="6349"/>
                  </a:lnTo>
                  <a:close/>
                </a:path>
              </a:pathLst>
            </a:custGeom>
            <a:solidFill>
              <a:schemeClr val="bg1"/>
            </a:solidFill>
            <a:ln>
              <a:no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grpSp>
    </p:spTree>
    <p:extLst>
      <p:ext uri="{BB962C8B-B14F-4D97-AF65-F5344CB8AC3E}">
        <p14:creationId xmlns:p14="http://schemas.microsoft.com/office/powerpoint/2010/main" val="3439230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6130">
                                            <p:txEl>
                                              <p:pRg st="2" end="2"/>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500"/>
                                  </p:stCondLst>
                                  <p:childTnLst>
                                    <p:set>
                                      <p:cBhvr>
                                        <p:cTn id="9" dur="1" fill="hold">
                                          <p:stCondLst>
                                            <p:cond delay="0"/>
                                          </p:stCondLst>
                                        </p:cTn>
                                        <p:tgtEl>
                                          <p:spTgt spid="176130">
                                            <p:txEl>
                                              <p:pRg st="3" end="3"/>
                                            </p:txEl>
                                          </p:spTgt>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nodeType="afterEffect">
                                  <p:stCondLst>
                                    <p:cond delay="500"/>
                                  </p:stCondLst>
                                  <p:childTnLst>
                                    <p:set>
                                      <p:cBhvr>
                                        <p:cTn id="12" dur="1" fill="hold">
                                          <p:stCondLst>
                                            <p:cond delay="0"/>
                                          </p:stCondLst>
                                        </p:cTn>
                                        <p:tgtEl>
                                          <p:spTgt spid="176130">
                                            <p:txEl>
                                              <p:pRg st="4" end="4"/>
                                            </p:txEl>
                                          </p:spTgt>
                                        </p:tgtEl>
                                        <p:attrNameLst>
                                          <p:attrName>style.visibility</p:attrName>
                                        </p:attrNameLst>
                                      </p:cBhvr>
                                      <p:to>
                                        <p:strVal val="visible"/>
                                      </p:to>
                                    </p:set>
                                  </p:childTnLst>
                                </p:cTn>
                              </p:par>
                            </p:childTnLst>
                          </p:cTn>
                        </p:par>
                        <p:par>
                          <p:cTn id="13" fill="hold" nodeType="afterGroup">
                            <p:stCondLst>
                              <p:cond delay="1000"/>
                            </p:stCondLst>
                            <p:childTnLst>
                              <p:par>
                                <p:cTn id="14" presetID="1" presetClass="entr" presetSubtype="0" fill="hold" nodeType="afterEffect">
                                  <p:stCondLst>
                                    <p:cond delay="500"/>
                                  </p:stCondLst>
                                  <p:childTnLst>
                                    <p:set>
                                      <p:cBhvr>
                                        <p:cTn id="15" dur="1" fill="hold">
                                          <p:stCondLst>
                                            <p:cond delay="0"/>
                                          </p:stCondLst>
                                        </p:cTn>
                                        <p:tgtEl>
                                          <p:spTgt spid="17613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3" name="Text Box 17"/>
          <p:cNvSpPr txBox="1">
            <a:spLocks noChangeArrowheads="1"/>
          </p:cNvSpPr>
          <p:nvPr/>
        </p:nvSpPr>
        <p:spPr bwMode="auto">
          <a:xfrm>
            <a:off x="322263" y="3074988"/>
            <a:ext cx="35369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37931725" indent="-37474525">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endParaRPr lang="en-US" sz="2800"/>
          </a:p>
        </p:txBody>
      </p:sp>
      <p:sp>
        <p:nvSpPr>
          <p:cNvPr id="75784" name="Text Box 18"/>
          <p:cNvSpPr txBox="1">
            <a:spLocks noChangeArrowheads="1"/>
          </p:cNvSpPr>
          <p:nvPr/>
        </p:nvSpPr>
        <p:spPr bwMode="auto">
          <a:xfrm>
            <a:off x="668338" y="3287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37931725" indent="-37474525">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endParaRPr lang="en-US" sz="1800"/>
          </a:p>
        </p:txBody>
      </p:sp>
      <p:sp>
        <p:nvSpPr>
          <p:cNvPr id="9" name="Title 8"/>
          <p:cNvSpPr>
            <a:spLocks noGrp="1"/>
          </p:cNvSpPr>
          <p:nvPr>
            <p:ph type="title"/>
          </p:nvPr>
        </p:nvSpPr>
        <p:spPr>
          <a:xfrm>
            <a:off x="0" y="614908"/>
            <a:ext cx="9144000" cy="1077218"/>
          </a:xfrm>
        </p:spPr>
        <p:txBody>
          <a:bodyPr/>
          <a:lstStyle/>
          <a:p>
            <a:r>
              <a:rPr lang="en-US" dirty="0" smtClean="0"/>
              <a:t>Equilibrium of Moving Things</a:t>
            </a:r>
            <a:br>
              <a:rPr lang="en-US" dirty="0" smtClean="0"/>
            </a:br>
            <a:r>
              <a:rPr lang="en-US" dirty="0" smtClean="0"/>
              <a:t>CHECK YOUR ANSWER</a:t>
            </a:r>
            <a:endParaRPr lang="en-US" dirty="0"/>
          </a:p>
        </p:txBody>
      </p:sp>
      <p:sp>
        <p:nvSpPr>
          <p:cNvPr id="10" name="Content Placeholder 9"/>
          <p:cNvSpPr>
            <a:spLocks noGrp="1"/>
          </p:cNvSpPr>
          <p:nvPr>
            <p:ph idx="1"/>
          </p:nvPr>
        </p:nvSpPr>
        <p:spPr>
          <a:xfrm>
            <a:off x="365125" y="1749042"/>
            <a:ext cx="8229600" cy="4653915"/>
          </a:xfrm>
        </p:spPr>
        <p:txBody>
          <a:bodyPr/>
          <a:lstStyle/>
          <a:p>
            <a:pPr marL="0" indent="0">
              <a:buNone/>
            </a:pPr>
            <a:r>
              <a:rPr lang="en-US" sz="2400" dirty="0" smtClean="0"/>
              <a:t>You push a crate at a steady speed in a straight line. If the friction force is 75 N, how much force must you apply?</a:t>
            </a:r>
          </a:p>
          <a:p>
            <a:endParaRPr lang="en-US" sz="2400" dirty="0" smtClean="0"/>
          </a:p>
          <a:p>
            <a:pPr marL="514350" indent="-514350">
              <a:buFont typeface="+mj-lt"/>
              <a:buAutoNum type="alphaUcPeriod"/>
            </a:pPr>
            <a:r>
              <a:rPr lang="en-US" sz="2400" dirty="0" smtClean="0"/>
              <a:t>More than 75 N.</a:t>
            </a:r>
          </a:p>
          <a:p>
            <a:pPr marL="514350" indent="-514350">
              <a:buFont typeface="+mj-lt"/>
              <a:buAutoNum type="alphaUcPeriod"/>
            </a:pPr>
            <a:r>
              <a:rPr lang="en-US" sz="2400" dirty="0" smtClean="0"/>
              <a:t>Less than 75 N.</a:t>
            </a:r>
          </a:p>
          <a:p>
            <a:pPr marL="514350" indent="-514350">
              <a:buFont typeface="+mj-lt"/>
              <a:buAutoNum type="alphaUcPeriod"/>
            </a:pPr>
            <a:r>
              <a:rPr lang="en-US" sz="2400" b="1" dirty="0" smtClean="0"/>
              <a:t>Equal to 75 N.</a:t>
            </a:r>
          </a:p>
          <a:p>
            <a:pPr marL="514350" indent="-514350">
              <a:buFont typeface="+mj-lt"/>
              <a:buAutoNum type="alphaUcPeriod"/>
            </a:pPr>
            <a:r>
              <a:rPr lang="en-US" sz="2400" dirty="0" smtClean="0"/>
              <a:t>Not enough information.</a:t>
            </a:r>
          </a:p>
          <a:p>
            <a:pPr marL="0" indent="0">
              <a:buNone/>
            </a:pPr>
            <a:endParaRPr lang="en-US" sz="2400" dirty="0" smtClean="0"/>
          </a:p>
          <a:p>
            <a:pPr marL="0" indent="0">
              <a:buNone/>
            </a:pPr>
            <a:r>
              <a:rPr lang="en-US" sz="2400" b="1" dirty="0" smtClean="0"/>
              <a:t>Explanation:</a:t>
            </a:r>
          </a:p>
          <a:p>
            <a:pPr marL="0" indent="0">
              <a:buNone/>
            </a:pPr>
            <a:r>
              <a:rPr lang="en-US" sz="2400" dirty="0" smtClean="0"/>
              <a:t>The crate is in dynamic equilibrium, so, </a:t>
            </a:r>
            <a:r>
              <a:rPr lang="en-US" sz="2400" dirty="0" smtClean="0">
                <a:sym typeface="Symbol" charset="0"/>
              </a:rPr>
              <a:t></a:t>
            </a:r>
            <a:r>
              <a:rPr lang="en-US" sz="2400" i="1" dirty="0" smtClean="0">
                <a:sym typeface="Symbol" charset="0"/>
              </a:rPr>
              <a:t>F</a:t>
            </a:r>
            <a:r>
              <a:rPr lang="en-US" sz="2400" dirty="0" smtClean="0">
                <a:sym typeface="Symbol" charset="0"/>
              </a:rPr>
              <a:t> = 0.</a:t>
            </a:r>
          </a:p>
          <a:p>
            <a:pPr marL="0" indent="0">
              <a:buNone/>
            </a:pPr>
            <a:r>
              <a:rPr lang="en-US" sz="2400" dirty="0" smtClean="0">
                <a:sym typeface="Symbol" charset="0"/>
              </a:rPr>
              <a:t>Your applied force balances the force of friction.</a:t>
            </a:r>
            <a:endParaRPr lang="en-US" sz="2400" dirty="0"/>
          </a:p>
        </p:txBody>
      </p:sp>
      <p:sp>
        <p:nvSpPr>
          <p:cNvPr id="2" name="Footer Placeholder 1"/>
          <p:cNvSpPr>
            <a:spLocks noGrp="1"/>
          </p:cNvSpPr>
          <p:nvPr>
            <p:ph type="ftr" sz="quarter" idx="10"/>
          </p:nvPr>
        </p:nvSpPr>
        <p:spPr/>
        <p:txBody>
          <a:bodyPr/>
          <a:lstStyle/>
          <a:p>
            <a:r>
              <a:rPr lang="en-US" smtClean="0"/>
              <a:t>© 2015 Pearson Education, Inc.</a:t>
            </a:r>
            <a:endParaRPr lang="en-US" dirty="0"/>
          </a:p>
        </p:txBody>
      </p:sp>
      <p:pic>
        <p:nvPicPr>
          <p:cNvPr id="31" name="Picture 30" descr="02_17_Figure.jpg"/>
          <p:cNvPicPr>
            <a:picLocks noChangeAspect="1"/>
          </p:cNvPicPr>
          <p:nvPr/>
        </p:nvPicPr>
        <p:blipFill rotWithShape="1">
          <a:blip r:embed="rId3">
            <a:extLst>
              <a:ext uri="{28A0092B-C50C-407E-A947-70E740481C1C}">
                <a14:useLocalDpi xmlns:a14="http://schemas.microsoft.com/office/drawing/2010/main" val="0"/>
              </a:ext>
            </a:extLst>
          </a:blip>
          <a:srcRect b="2792"/>
          <a:stretch/>
        </p:blipFill>
        <p:spPr>
          <a:xfrm>
            <a:off x="4965631" y="2602657"/>
            <a:ext cx="4000866" cy="2987849"/>
          </a:xfrm>
          <a:prstGeom prst="rect">
            <a:avLst/>
          </a:prstGeom>
        </p:spPr>
      </p:pic>
    </p:spTree>
    <p:extLst>
      <p:ext uri="{BB962C8B-B14F-4D97-AF65-F5344CB8AC3E}">
        <p14:creationId xmlns:p14="http://schemas.microsoft.com/office/powerpoint/2010/main" val="212624123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02_18_Figure.jpg"/>
          <p:cNvPicPr>
            <a:picLocks noChangeAspect="1"/>
          </p:cNvPicPr>
          <p:nvPr/>
        </p:nvPicPr>
        <p:blipFill rotWithShape="1">
          <a:blip r:embed="rId3">
            <a:extLst>
              <a:ext uri="{28A0092B-C50C-407E-A947-70E740481C1C}">
                <a14:useLocalDpi xmlns:a14="http://schemas.microsoft.com/office/drawing/2010/main" val="0"/>
              </a:ext>
            </a:extLst>
          </a:blip>
          <a:srcRect b="2958"/>
          <a:stretch/>
        </p:blipFill>
        <p:spPr>
          <a:xfrm>
            <a:off x="5961184" y="2082124"/>
            <a:ext cx="3069060" cy="3091957"/>
          </a:xfrm>
          <a:prstGeom prst="rect">
            <a:avLst/>
          </a:prstGeom>
        </p:spPr>
      </p:pic>
      <p:sp>
        <p:nvSpPr>
          <p:cNvPr id="77827" name="Rectangle 2"/>
          <p:cNvSpPr>
            <a:spLocks noGrp="1" noChangeArrowheads="1"/>
          </p:cNvSpPr>
          <p:nvPr>
            <p:ph type="title"/>
          </p:nvPr>
        </p:nvSpPr>
        <p:spPr/>
        <p:txBody>
          <a:bodyPr/>
          <a:lstStyle/>
          <a:p>
            <a:r>
              <a:rPr lang="en-US" smtClean="0"/>
              <a:t>The Moving Earth</a:t>
            </a:r>
            <a:endParaRPr lang="en-US"/>
          </a:p>
        </p:txBody>
      </p:sp>
      <p:sp>
        <p:nvSpPr>
          <p:cNvPr id="120835" name="Rectangle 3"/>
          <p:cNvSpPr>
            <a:spLocks noGrp="1" noChangeArrowheads="1"/>
          </p:cNvSpPr>
          <p:nvPr>
            <p:ph idx="1"/>
          </p:nvPr>
        </p:nvSpPr>
        <p:spPr>
          <a:xfrm>
            <a:off x="365126" y="1957254"/>
            <a:ext cx="5745622" cy="4653915"/>
          </a:xfrm>
        </p:spPr>
        <p:txBody>
          <a:bodyPr/>
          <a:lstStyle/>
          <a:p>
            <a:pPr marL="0" indent="0">
              <a:buNone/>
            </a:pPr>
            <a:r>
              <a:rPr lang="en-US" dirty="0" smtClean="0"/>
              <a:t>Copernicus proposed that Earth was moving, circulating the Sun.</a:t>
            </a:r>
          </a:p>
          <a:p>
            <a:r>
              <a:rPr lang="en-US" dirty="0" smtClean="0"/>
              <a:t>This idea was refuted by people.</a:t>
            </a:r>
          </a:p>
          <a:p>
            <a:r>
              <a:rPr lang="en-US" dirty="0" smtClean="0"/>
              <a:t>Example: If Earth moved, how could a bird swoop from a branch to catch a worm?</a:t>
            </a:r>
          </a:p>
          <a:p>
            <a:r>
              <a:rPr lang="en-US" dirty="0" smtClean="0"/>
              <a:t>Solution: As it swoops, due to inertia, it continues to move sideways at the speed of Earth along with the tree, worm, etc.</a:t>
            </a:r>
            <a:endParaRPr lang="en-US" dirty="0"/>
          </a:p>
        </p:txBody>
      </p:sp>
      <p:sp>
        <p:nvSpPr>
          <p:cNvPr id="2" name="Footer Placeholder 1"/>
          <p:cNvSpPr>
            <a:spLocks noGrp="1"/>
          </p:cNvSpPr>
          <p:nvPr>
            <p:ph type="ftr" sz="quarter" idx="10"/>
          </p:nvPr>
        </p:nvSpPr>
        <p:spPr/>
        <p:txBody>
          <a:bodyPr/>
          <a:lstStyle/>
          <a:p>
            <a:r>
              <a:rPr lang="en-US" smtClean="0"/>
              <a:t>© 2015 Pearson Education, Inc.</a:t>
            </a:r>
            <a:endParaRPr lang="en-US"/>
          </a:p>
        </p:txBody>
      </p:sp>
    </p:spTree>
    <p:extLst>
      <p:ext uri="{BB962C8B-B14F-4D97-AF65-F5344CB8AC3E}">
        <p14:creationId xmlns:p14="http://schemas.microsoft.com/office/powerpoint/2010/main" val="23347370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08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614908"/>
            <a:ext cx="9144000" cy="1077218"/>
          </a:xfrm>
        </p:spPr>
        <p:txBody>
          <a:bodyPr/>
          <a:lstStyle/>
          <a:p>
            <a:r>
              <a:rPr lang="en-US" dirty="0" smtClean="0"/>
              <a:t>The Moving Earth</a:t>
            </a:r>
            <a:br>
              <a:rPr lang="en-US" dirty="0" smtClean="0"/>
            </a:br>
            <a:r>
              <a:rPr lang="en-US" dirty="0" smtClean="0"/>
              <a:t>CHECK YOUR NEIGHBOR</a:t>
            </a:r>
            <a:endParaRPr lang="en-US" dirty="0"/>
          </a:p>
        </p:txBody>
      </p:sp>
      <p:sp>
        <p:nvSpPr>
          <p:cNvPr id="168962" name="Rectangle 3"/>
          <p:cNvSpPr>
            <a:spLocks noGrp="1" noChangeArrowheads="1"/>
          </p:cNvSpPr>
          <p:nvPr>
            <p:ph idx="1"/>
          </p:nvPr>
        </p:nvSpPr>
        <p:spPr>
          <a:xfrm>
            <a:off x="365125" y="1644935"/>
            <a:ext cx="8229600" cy="4653915"/>
          </a:xfrm>
        </p:spPr>
        <p:txBody>
          <a:bodyPr/>
          <a:lstStyle/>
          <a:p>
            <a:pPr marL="0" indent="0">
              <a:buNone/>
            </a:pPr>
            <a:r>
              <a:rPr lang="en-US" sz="2400" dirty="0" smtClean="0"/>
              <a:t>You are riding in a vehicle at a steady speed and toss a coin straight upward. Where will the coin land?</a:t>
            </a:r>
          </a:p>
          <a:p>
            <a:endParaRPr lang="en-US" sz="2400" dirty="0" smtClean="0"/>
          </a:p>
          <a:p>
            <a:pPr marL="514350" indent="-514350">
              <a:buFont typeface="+mj-lt"/>
              <a:buAutoNum type="alphaUcPeriod"/>
            </a:pPr>
            <a:r>
              <a:rPr lang="en-US" sz="2400" dirty="0" smtClean="0"/>
              <a:t>Behind you.</a:t>
            </a:r>
          </a:p>
          <a:p>
            <a:pPr marL="514350" indent="-514350">
              <a:buFont typeface="+mj-lt"/>
              <a:buAutoNum type="alphaUcPeriod"/>
            </a:pPr>
            <a:r>
              <a:rPr lang="en-US" sz="2400" dirty="0" smtClean="0"/>
              <a:t>Ahead of you. </a:t>
            </a:r>
          </a:p>
          <a:p>
            <a:pPr marL="514350" indent="-514350">
              <a:buFont typeface="+mj-lt"/>
              <a:buAutoNum type="alphaUcPeriod"/>
            </a:pPr>
            <a:r>
              <a:rPr lang="en-US" sz="2400" dirty="0" smtClean="0"/>
              <a:t>In your hand.</a:t>
            </a:r>
          </a:p>
          <a:p>
            <a:pPr marL="514350" indent="-514350">
              <a:buFont typeface="+mj-lt"/>
              <a:buAutoNum type="alphaUcPeriod"/>
            </a:pPr>
            <a:r>
              <a:rPr lang="en-US" sz="2400" dirty="0" smtClean="0"/>
              <a:t>There is not enough information.</a:t>
            </a:r>
            <a:endParaRPr lang="en-US" sz="2400" dirty="0"/>
          </a:p>
        </p:txBody>
      </p:sp>
      <p:sp>
        <p:nvSpPr>
          <p:cNvPr id="2" name="Footer Placeholder 1"/>
          <p:cNvSpPr>
            <a:spLocks noGrp="1"/>
          </p:cNvSpPr>
          <p:nvPr>
            <p:ph type="ftr" sz="quarter" idx="10"/>
          </p:nvPr>
        </p:nvSpPr>
        <p:spPr/>
        <p:txBody>
          <a:bodyPr/>
          <a:lstStyle/>
          <a:p>
            <a:r>
              <a:rPr lang="en-US" smtClean="0"/>
              <a:t>© 2015 Pearson Education, Inc.</a:t>
            </a:r>
            <a:endParaRPr lang="en-US"/>
          </a:p>
        </p:txBody>
      </p:sp>
      <p:pic>
        <p:nvPicPr>
          <p:cNvPr id="16" name="Picture 15" descr="02_19_Figure.jpg"/>
          <p:cNvPicPr>
            <a:picLocks noChangeAspect="1"/>
          </p:cNvPicPr>
          <p:nvPr/>
        </p:nvPicPr>
        <p:blipFill rotWithShape="1">
          <a:blip r:embed="rId3">
            <a:extLst>
              <a:ext uri="{28A0092B-C50C-407E-A947-70E740481C1C}">
                <a14:useLocalDpi xmlns:a14="http://schemas.microsoft.com/office/drawing/2010/main" val="0"/>
              </a:ext>
            </a:extLst>
          </a:blip>
          <a:srcRect b="2801"/>
          <a:stretch/>
        </p:blipFill>
        <p:spPr>
          <a:xfrm>
            <a:off x="6131568" y="2651543"/>
            <a:ext cx="2700129" cy="3461162"/>
          </a:xfrm>
          <a:prstGeom prst="rect">
            <a:avLst/>
          </a:prstGeom>
        </p:spPr>
      </p:pic>
    </p:spTree>
    <p:extLst>
      <p:ext uri="{BB962C8B-B14F-4D97-AF65-F5344CB8AC3E}">
        <p14:creationId xmlns:p14="http://schemas.microsoft.com/office/powerpoint/2010/main" val="27456902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8962">
                                            <p:txEl>
                                              <p:pRg st="2" end="2"/>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500"/>
                                  </p:stCondLst>
                                  <p:childTnLst>
                                    <p:set>
                                      <p:cBhvr>
                                        <p:cTn id="9" dur="1" fill="hold">
                                          <p:stCondLst>
                                            <p:cond delay="0"/>
                                          </p:stCondLst>
                                        </p:cTn>
                                        <p:tgtEl>
                                          <p:spTgt spid="168962">
                                            <p:txEl>
                                              <p:pRg st="3" end="3"/>
                                            </p:txEl>
                                          </p:spTgt>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nodeType="afterEffect">
                                  <p:stCondLst>
                                    <p:cond delay="500"/>
                                  </p:stCondLst>
                                  <p:childTnLst>
                                    <p:set>
                                      <p:cBhvr>
                                        <p:cTn id="12" dur="1" fill="hold">
                                          <p:stCondLst>
                                            <p:cond delay="0"/>
                                          </p:stCondLst>
                                        </p:cTn>
                                        <p:tgtEl>
                                          <p:spTgt spid="168962">
                                            <p:txEl>
                                              <p:pRg st="4" end="4"/>
                                            </p:txEl>
                                          </p:spTgt>
                                        </p:tgtEl>
                                        <p:attrNameLst>
                                          <p:attrName>style.visibility</p:attrName>
                                        </p:attrNameLst>
                                      </p:cBhvr>
                                      <p:to>
                                        <p:strVal val="visible"/>
                                      </p:to>
                                    </p:set>
                                  </p:childTnLst>
                                </p:cTn>
                              </p:par>
                            </p:childTnLst>
                          </p:cTn>
                        </p:par>
                        <p:par>
                          <p:cTn id="13" fill="hold" nodeType="afterGroup">
                            <p:stCondLst>
                              <p:cond delay="1000"/>
                            </p:stCondLst>
                            <p:childTnLst>
                              <p:par>
                                <p:cTn id="14" presetID="1" presetClass="entr" presetSubtype="0" fill="hold" nodeType="afterEffect">
                                  <p:stCondLst>
                                    <p:cond delay="500"/>
                                  </p:stCondLst>
                                  <p:childTnLst>
                                    <p:set>
                                      <p:cBhvr>
                                        <p:cTn id="15" dur="1" fill="hold">
                                          <p:stCondLst>
                                            <p:cond delay="0"/>
                                          </p:stCondLst>
                                        </p:cTn>
                                        <p:tgtEl>
                                          <p:spTgt spid="16896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614908"/>
            <a:ext cx="9144000" cy="1077218"/>
          </a:xfrm>
        </p:spPr>
        <p:txBody>
          <a:bodyPr/>
          <a:lstStyle/>
          <a:p>
            <a:r>
              <a:rPr lang="en-US" dirty="0"/>
              <a:t>The Moving Earth</a:t>
            </a:r>
            <a:br>
              <a:rPr lang="en-US" dirty="0"/>
            </a:br>
            <a:r>
              <a:rPr lang="en-US" dirty="0"/>
              <a:t>CHECK YOUR </a:t>
            </a:r>
            <a:r>
              <a:rPr lang="en-US" dirty="0" smtClean="0"/>
              <a:t>ANSWER</a:t>
            </a:r>
            <a:endParaRPr lang="en-US" dirty="0"/>
          </a:p>
        </p:txBody>
      </p:sp>
      <p:sp>
        <p:nvSpPr>
          <p:cNvPr id="81922" name="Rectangle 3"/>
          <p:cNvSpPr>
            <a:spLocks noGrp="1" noChangeArrowheads="1"/>
          </p:cNvSpPr>
          <p:nvPr>
            <p:ph idx="1"/>
          </p:nvPr>
        </p:nvSpPr>
        <p:spPr>
          <a:xfrm>
            <a:off x="365125" y="1644936"/>
            <a:ext cx="8229600" cy="4653915"/>
          </a:xfrm>
        </p:spPr>
        <p:txBody>
          <a:bodyPr/>
          <a:lstStyle/>
          <a:p>
            <a:pPr marL="0" indent="0">
              <a:buNone/>
            </a:pPr>
            <a:r>
              <a:rPr lang="en-US" sz="2400" dirty="0" smtClean="0"/>
              <a:t>You are riding in a vehicle at a steady speed and toss a coin straight upward. Where will the coin land?</a:t>
            </a:r>
          </a:p>
          <a:p>
            <a:endParaRPr lang="en-US" sz="2400" dirty="0" smtClean="0"/>
          </a:p>
          <a:p>
            <a:pPr marL="514350" indent="-514350">
              <a:buFont typeface="+mj-lt"/>
              <a:buAutoNum type="alphaUcPeriod"/>
            </a:pPr>
            <a:r>
              <a:rPr lang="en-US" sz="2400" dirty="0" smtClean="0"/>
              <a:t>Behind you.</a:t>
            </a:r>
          </a:p>
          <a:p>
            <a:pPr marL="514350" indent="-514350">
              <a:buFont typeface="+mj-lt"/>
              <a:buAutoNum type="alphaUcPeriod"/>
            </a:pPr>
            <a:r>
              <a:rPr lang="en-US" sz="2400" dirty="0" smtClean="0"/>
              <a:t>Ahead of you.</a:t>
            </a:r>
          </a:p>
          <a:p>
            <a:pPr marL="514350" indent="-514350">
              <a:buFont typeface="+mj-lt"/>
              <a:buAutoNum type="alphaUcPeriod"/>
            </a:pPr>
            <a:r>
              <a:rPr lang="en-US" sz="2400" b="1" dirty="0" smtClean="0"/>
              <a:t>In your hand.</a:t>
            </a:r>
          </a:p>
          <a:p>
            <a:pPr marL="514350" indent="-514350">
              <a:buFont typeface="+mj-lt"/>
              <a:buAutoNum type="alphaUcPeriod"/>
            </a:pPr>
            <a:r>
              <a:rPr lang="en-US" sz="2400" dirty="0" smtClean="0"/>
              <a:t>There is not enough information.</a:t>
            </a:r>
          </a:p>
          <a:p>
            <a:pPr marL="0" indent="0" eaLnBrk="1" hangingPunct="1">
              <a:lnSpc>
                <a:spcPct val="70000"/>
              </a:lnSpc>
              <a:buNone/>
            </a:pPr>
            <a:endParaRPr lang="en-US" sz="2400" i="1" dirty="0" smtClean="0"/>
          </a:p>
          <a:p>
            <a:pPr marL="0" indent="0" eaLnBrk="1" hangingPunct="1">
              <a:buNone/>
            </a:pPr>
            <a:r>
              <a:rPr lang="en-US" sz="2400" b="1" dirty="0" smtClean="0"/>
              <a:t>Explanation</a:t>
            </a:r>
            <a:r>
              <a:rPr lang="en-US" sz="2400" b="1" dirty="0"/>
              <a:t>:</a:t>
            </a:r>
          </a:p>
          <a:p>
            <a:pPr marL="0" indent="0" eaLnBrk="1" hangingPunct="1">
              <a:buNone/>
            </a:pPr>
            <a:r>
              <a:rPr lang="en-US" sz="2400" dirty="0">
                <a:sym typeface="Symbol" charset="0"/>
              </a:rPr>
              <a:t>Due to the </a:t>
            </a:r>
            <a:r>
              <a:rPr lang="en-US" sz="2400" dirty="0" smtClean="0">
                <a:sym typeface="Symbol" charset="0"/>
              </a:rPr>
              <a:t>coin</a:t>
            </a:r>
            <a:r>
              <a:rPr lang="fr-FR" sz="2400" dirty="0" smtClean="0">
                <a:sym typeface="Symbol" charset="0"/>
              </a:rPr>
              <a:t>'</a:t>
            </a:r>
            <a:r>
              <a:rPr lang="en-US" sz="2400" dirty="0" smtClean="0">
                <a:sym typeface="Symbol" charset="0"/>
              </a:rPr>
              <a:t>s </a:t>
            </a:r>
            <a:r>
              <a:rPr lang="en-US" sz="2400" dirty="0">
                <a:sym typeface="Symbol" charset="0"/>
              </a:rPr>
              <a:t>inertia, it continues sideways with the same speed as the vehicle in its up-and-down motion, which is why it lands in your hand</a:t>
            </a:r>
            <a:r>
              <a:rPr lang="en-US" sz="2400" dirty="0" smtClean="0">
                <a:sym typeface="Symbol" charset="0"/>
              </a:rPr>
              <a:t>.</a:t>
            </a:r>
            <a:endParaRPr lang="en-US" sz="2400" dirty="0"/>
          </a:p>
        </p:txBody>
      </p:sp>
      <p:sp>
        <p:nvSpPr>
          <p:cNvPr id="2" name="Footer Placeholder 1"/>
          <p:cNvSpPr>
            <a:spLocks noGrp="1"/>
          </p:cNvSpPr>
          <p:nvPr>
            <p:ph type="ftr" sz="quarter" idx="10"/>
          </p:nvPr>
        </p:nvSpPr>
        <p:spPr/>
        <p:txBody>
          <a:bodyPr/>
          <a:lstStyle/>
          <a:p>
            <a:r>
              <a:rPr lang="en-US" smtClean="0"/>
              <a:t>© 2015 Pearson Education, Inc.</a:t>
            </a:r>
            <a:endParaRPr lang="en-US"/>
          </a:p>
        </p:txBody>
      </p:sp>
    </p:spTree>
    <p:extLst>
      <p:ext uri="{BB962C8B-B14F-4D97-AF65-F5344CB8AC3E}">
        <p14:creationId xmlns:p14="http://schemas.microsoft.com/office/powerpoint/2010/main" val="420332489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smtClean="0"/>
              <a:t>Aristotle</a:t>
            </a:r>
            <a:r>
              <a:rPr lang="fr-FR" dirty="0" smtClean="0"/>
              <a:t>'</a:t>
            </a:r>
            <a:r>
              <a:rPr lang="en-US" dirty="0" smtClean="0"/>
              <a:t>s Ideas of Motion</a:t>
            </a:r>
            <a:endParaRPr lang="en-US" dirty="0"/>
          </a:p>
        </p:txBody>
      </p:sp>
      <p:sp>
        <p:nvSpPr>
          <p:cNvPr id="9219" name="Rectangle 3"/>
          <p:cNvSpPr>
            <a:spLocks noGrp="1" noChangeArrowheads="1"/>
          </p:cNvSpPr>
          <p:nvPr>
            <p:ph type="body" idx="1"/>
          </p:nvPr>
        </p:nvSpPr>
        <p:spPr/>
        <p:txBody>
          <a:bodyPr/>
          <a:lstStyle/>
          <a:p>
            <a:r>
              <a:rPr lang="en-US" sz="2400" dirty="0" smtClean="0"/>
              <a:t>Natural motion (continued)</a:t>
            </a:r>
          </a:p>
          <a:p>
            <a:pPr lvl="1"/>
            <a:r>
              <a:rPr lang="en-US" sz="2400" dirty="0" smtClean="0"/>
              <a:t>Straight up or straight down for all things on Earth</a:t>
            </a:r>
          </a:p>
          <a:p>
            <a:pPr lvl="1"/>
            <a:r>
              <a:rPr lang="en-US" sz="2400" dirty="0" smtClean="0"/>
              <a:t>Beyond Earth, motion is circular</a:t>
            </a:r>
          </a:p>
          <a:p>
            <a:pPr lvl="1"/>
            <a:r>
              <a:rPr lang="en-US" sz="2400" dirty="0" smtClean="0"/>
              <a:t>Example: The Sun and Moon continually circle Earth.</a:t>
            </a:r>
          </a:p>
          <a:p>
            <a:endParaRPr lang="en-US" sz="2400" dirty="0" smtClean="0"/>
          </a:p>
          <a:p>
            <a:r>
              <a:rPr lang="en-US" sz="2400" dirty="0" smtClean="0"/>
              <a:t>Violent motion</a:t>
            </a:r>
          </a:p>
          <a:p>
            <a:pPr lvl="1"/>
            <a:r>
              <a:rPr lang="en-US" sz="2400" dirty="0" smtClean="0"/>
              <a:t>Produced by external pushes or pulls on objects</a:t>
            </a:r>
          </a:p>
          <a:p>
            <a:pPr lvl="1"/>
            <a:r>
              <a:rPr lang="en-US" sz="2400" dirty="0" smtClean="0"/>
              <a:t>Example: Wind imposes motion on ships.</a:t>
            </a:r>
            <a:endParaRPr lang="en-US" sz="2400" dirty="0"/>
          </a:p>
        </p:txBody>
      </p:sp>
      <p:sp>
        <p:nvSpPr>
          <p:cNvPr id="10" name="Footer Placeholder 9"/>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4649613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02_01_Figure.jpg"/>
          <p:cNvPicPr>
            <a:picLocks noChangeAspect="1"/>
          </p:cNvPicPr>
          <p:nvPr/>
        </p:nvPicPr>
        <p:blipFill rotWithShape="1">
          <a:blip r:embed="rId3">
            <a:extLst>
              <a:ext uri="{28A0092B-C50C-407E-A947-70E740481C1C}">
                <a14:useLocalDpi xmlns:a14="http://schemas.microsoft.com/office/drawing/2010/main" val="0"/>
              </a:ext>
            </a:extLst>
          </a:blip>
          <a:srcRect b="2676"/>
          <a:stretch/>
        </p:blipFill>
        <p:spPr>
          <a:xfrm>
            <a:off x="5413543" y="2106746"/>
            <a:ext cx="3642857" cy="4026445"/>
          </a:xfrm>
          <a:prstGeom prst="rect">
            <a:avLst/>
          </a:prstGeom>
        </p:spPr>
      </p:pic>
      <p:sp>
        <p:nvSpPr>
          <p:cNvPr id="12291" name="Rectangle 2"/>
          <p:cNvSpPr>
            <a:spLocks noGrp="1" noChangeArrowheads="1"/>
          </p:cNvSpPr>
          <p:nvPr>
            <p:ph type="title"/>
          </p:nvPr>
        </p:nvSpPr>
        <p:spPr/>
        <p:txBody>
          <a:bodyPr/>
          <a:lstStyle/>
          <a:p>
            <a:r>
              <a:rPr lang="en-US" dirty="0" smtClean="0"/>
              <a:t>Galileo</a:t>
            </a:r>
            <a:r>
              <a:rPr lang="fr-FR" dirty="0" smtClean="0"/>
              <a:t>'</a:t>
            </a:r>
            <a:r>
              <a:rPr lang="en-US" dirty="0" smtClean="0"/>
              <a:t>s Concept of Inertia</a:t>
            </a:r>
            <a:endParaRPr lang="en-US" dirty="0"/>
          </a:p>
        </p:txBody>
      </p:sp>
      <p:sp>
        <p:nvSpPr>
          <p:cNvPr id="12292" name="Rectangle 3"/>
          <p:cNvSpPr>
            <a:spLocks noGrp="1" noChangeArrowheads="1"/>
          </p:cNvSpPr>
          <p:nvPr>
            <p:ph type="body" idx="1"/>
          </p:nvPr>
        </p:nvSpPr>
        <p:spPr>
          <a:xfrm>
            <a:off x="365125" y="1957254"/>
            <a:ext cx="5364951" cy="4653915"/>
          </a:xfrm>
        </p:spPr>
        <p:txBody>
          <a:bodyPr/>
          <a:lstStyle/>
          <a:p>
            <a:pPr marL="0" indent="0">
              <a:buNone/>
            </a:pPr>
            <a:r>
              <a:rPr lang="en-US" dirty="0" smtClean="0"/>
              <a:t>Galileo demolished Aristotle</a:t>
            </a:r>
            <a:r>
              <a:rPr lang="fr-FR" dirty="0" smtClean="0"/>
              <a:t>'</a:t>
            </a:r>
            <a:r>
              <a:rPr lang="en-US" dirty="0" smtClean="0"/>
              <a:t>s assertions in the 1500s.</a:t>
            </a:r>
          </a:p>
          <a:p>
            <a:pPr marL="0" indent="0">
              <a:buNone/>
            </a:pPr>
            <a:r>
              <a:rPr lang="en-US" dirty="0" smtClean="0"/>
              <a:t>Galileo</a:t>
            </a:r>
            <a:r>
              <a:rPr lang="fr-FR" dirty="0" smtClean="0"/>
              <a:t>'</a:t>
            </a:r>
            <a:r>
              <a:rPr lang="en-US" dirty="0" smtClean="0"/>
              <a:t>s discovery:</a:t>
            </a:r>
          </a:p>
          <a:p>
            <a:r>
              <a:rPr lang="en-US" dirty="0" smtClean="0"/>
              <a:t>Objects of different weight fall to the ground at the same time in the absence of air resistance.</a:t>
            </a:r>
          </a:p>
          <a:p>
            <a:r>
              <a:rPr lang="en-US" dirty="0" smtClean="0"/>
              <a:t>A moving object needs no force to keep it moving in the absence of friction.</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12747126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t>Galileo</a:t>
            </a:r>
            <a:r>
              <a:rPr lang="fr-FR" dirty="0" smtClean="0"/>
              <a:t>'</a:t>
            </a:r>
            <a:r>
              <a:rPr lang="en-US" dirty="0" smtClean="0"/>
              <a:t>s Concept of Inertia</a:t>
            </a:r>
            <a:endParaRPr lang="en-US" dirty="0"/>
          </a:p>
        </p:txBody>
      </p:sp>
      <p:sp>
        <p:nvSpPr>
          <p:cNvPr id="11267" name="Rectangle 3"/>
          <p:cNvSpPr>
            <a:spLocks noGrp="1" noChangeArrowheads="1"/>
          </p:cNvSpPr>
          <p:nvPr>
            <p:ph type="body" idx="1"/>
          </p:nvPr>
        </p:nvSpPr>
        <p:spPr/>
        <p:txBody>
          <a:bodyPr/>
          <a:lstStyle/>
          <a:p>
            <a:pPr marL="0" indent="0">
              <a:buNone/>
            </a:pPr>
            <a:r>
              <a:rPr lang="en-US" smtClean="0"/>
              <a:t>Force</a:t>
            </a:r>
          </a:p>
          <a:p>
            <a:r>
              <a:rPr lang="en-US" smtClean="0"/>
              <a:t>is a push or a pull.</a:t>
            </a:r>
          </a:p>
          <a:p>
            <a:endParaRPr lang="en-US" smtClean="0"/>
          </a:p>
          <a:p>
            <a:pPr marL="0" indent="0">
              <a:buNone/>
            </a:pPr>
            <a:r>
              <a:rPr lang="en-US" smtClean="0"/>
              <a:t>Inertia </a:t>
            </a:r>
          </a:p>
          <a:p>
            <a:r>
              <a:rPr lang="en-US" smtClean="0"/>
              <a:t>is a property of matter to resist changes in motion.</a:t>
            </a:r>
          </a:p>
          <a:p>
            <a:r>
              <a:rPr lang="en-US" smtClean="0"/>
              <a:t>depends on the amount of matter in an object (its </a:t>
            </a:r>
            <a:r>
              <a:rPr lang="en-US" i="1" smtClean="0"/>
              <a:t>mass</a:t>
            </a:r>
            <a:r>
              <a:rPr lang="en-US" smtClean="0"/>
              <a:t>).</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3637625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2_02_Figure.jpg"/>
          <p:cNvPicPr>
            <a:picLocks noChangeAspect="1"/>
          </p:cNvPicPr>
          <p:nvPr/>
        </p:nvPicPr>
        <p:blipFill rotWithShape="1">
          <a:blip r:embed="rId3">
            <a:extLst>
              <a:ext uri="{28A0092B-C50C-407E-A947-70E740481C1C}">
                <a14:useLocalDpi xmlns:a14="http://schemas.microsoft.com/office/drawing/2010/main" val="0"/>
              </a:ext>
            </a:extLst>
          </a:blip>
          <a:srcRect b="2528"/>
          <a:stretch/>
        </p:blipFill>
        <p:spPr>
          <a:xfrm>
            <a:off x="6375429" y="1801563"/>
            <a:ext cx="2246762" cy="4902614"/>
          </a:xfrm>
          <a:prstGeom prst="rect">
            <a:avLst/>
          </a:prstGeom>
        </p:spPr>
      </p:pic>
      <p:sp>
        <p:nvSpPr>
          <p:cNvPr id="16387" name="Rectangle 2"/>
          <p:cNvSpPr>
            <a:spLocks noGrp="1" noChangeArrowheads="1"/>
          </p:cNvSpPr>
          <p:nvPr>
            <p:ph type="title"/>
          </p:nvPr>
        </p:nvSpPr>
        <p:spPr/>
        <p:txBody>
          <a:bodyPr/>
          <a:lstStyle/>
          <a:p>
            <a:pPr eaLnBrk="1" hangingPunct="1"/>
            <a:r>
              <a:rPr lang="en-US" dirty="0" smtClean="0">
                <a:latin typeface="Arial" charset="0"/>
                <a:ea typeface="ＭＳ Ｐゴシック" charset="0"/>
                <a:cs typeface="ＭＳ Ｐゴシック" charset="0"/>
              </a:rPr>
              <a:t>Galileo</a:t>
            </a:r>
            <a:r>
              <a:rPr lang="fr-FR" dirty="0" smtClean="0">
                <a:latin typeface="Arial" charset="0"/>
                <a:ea typeface="ＭＳ Ｐゴシック" charset="0"/>
                <a:cs typeface="ＭＳ Ｐゴシック" charset="0"/>
              </a:rPr>
              <a:t>'</a:t>
            </a:r>
            <a:r>
              <a:rPr lang="en-US" dirty="0" smtClean="0">
                <a:latin typeface="Arial" charset="0"/>
                <a:ea typeface="ＭＳ Ｐゴシック" charset="0"/>
                <a:cs typeface="ＭＳ Ｐゴシック" charset="0"/>
              </a:rPr>
              <a:t>s Concept of Inertia</a:t>
            </a:r>
            <a:endParaRPr lang="en-US" dirty="0">
              <a:latin typeface="Arial" charset="0"/>
              <a:ea typeface="ＭＳ Ｐゴシック" charset="0"/>
              <a:cs typeface="ＭＳ Ｐゴシック" charset="0"/>
            </a:endParaRPr>
          </a:p>
        </p:txBody>
      </p:sp>
      <p:sp>
        <p:nvSpPr>
          <p:cNvPr id="16388" name="Rectangle 3"/>
          <p:cNvSpPr>
            <a:spLocks noGrp="1" noChangeArrowheads="1"/>
          </p:cNvSpPr>
          <p:nvPr>
            <p:ph idx="1"/>
          </p:nvPr>
        </p:nvSpPr>
        <p:spPr>
          <a:xfrm>
            <a:off x="365124" y="1957254"/>
            <a:ext cx="5975372" cy="4653915"/>
          </a:xfrm>
        </p:spPr>
        <p:txBody>
          <a:bodyPr/>
          <a:lstStyle/>
          <a:p>
            <a:r>
              <a:rPr lang="en-US" sz="2800" dirty="0" smtClean="0">
                <a:latin typeface="Arial" charset="0"/>
                <a:ea typeface="ＭＳ Ｐゴシック" charset="0"/>
                <a:cs typeface="ＭＳ Ｐゴシック" charset="0"/>
              </a:rPr>
              <a:t>Balls rolling on downward-sloping planes pick up speed.</a:t>
            </a:r>
          </a:p>
          <a:p>
            <a:r>
              <a:rPr lang="en-US" sz="2800" dirty="0" smtClean="0">
                <a:latin typeface="Arial" charset="0"/>
                <a:ea typeface="ＭＳ Ｐゴシック" charset="0"/>
                <a:cs typeface="ＭＳ Ｐゴシック" charset="0"/>
              </a:rPr>
              <a:t>Balls rolling on upward-sloping planes lose speed. </a:t>
            </a:r>
          </a:p>
          <a:p>
            <a:r>
              <a:rPr lang="en-US" sz="2800" dirty="0" smtClean="0">
                <a:latin typeface="Arial" charset="0"/>
                <a:ea typeface="ＭＳ Ｐゴシック" charset="0"/>
                <a:cs typeface="ＭＳ Ｐゴシック" charset="0"/>
              </a:rPr>
              <a:t>So a ball on a horizontal plane maintains its speed indefinitely. </a:t>
            </a:r>
          </a:p>
          <a:p>
            <a:r>
              <a:rPr lang="en-US" sz="2800" dirty="0" smtClean="0">
                <a:latin typeface="Arial" charset="0"/>
                <a:ea typeface="ＭＳ Ｐゴシック" charset="0"/>
                <a:cs typeface="ＭＳ Ｐゴシック" charset="0"/>
              </a:rPr>
              <a:t>If the ball comes to rest, it is not due to its "nature," but due to friction.			</a:t>
            </a:r>
            <a:endParaRPr lang="en-US" sz="2800" dirty="0">
              <a:latin typeface="Arial" charset="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 2015 Pearson Education, Inc.</a:t>
            </a:r>
            <a:endParaRPr lang="en-US"/>
          </a:p>
        </p:txBody>
      </p:sp>
    </p:spTree>
    <p:extLst>
      <p:ext uri="{BB962C8B-B14F-4D97-AF65-F5344CB8AC3E}">
        <p14:creationId xmlns:p14="http://schemas.microsoft.com/office/powerpoint/2010/main" val="17029769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614908"/>
            <a:ext cx="9144000" cy="1077218"/>
          </a:xfrm>
        </p:spPr>
        <p:txBody>
          <a:bodyPr/>
          <a:lstStyle/>
          <a:p>
            <a:r>
              <a:rPr lang="en-US" dirty="0" smtClean="0"/>
              <a:t>Galileo</a:t>
            </a:r>
            <a:r>
              <a:rPr lang="fr-FR" dirty="0" smtClean="0"/>
              <a:t>'</a:t>
            </a:r>
            <a:r>
              <a:rPr lang="en-US" dirty="0" smtClean="0"/>
              <a:t>s Concept of Inertia</a:t>
            </a:r>
            <a:br>
              <a:rPr lang="en-US" dirty="0" smtClean="0"/>
            </a:br>
            <a:r>
              <a:rPr lang="en-US" dirty="0" smtClean="0"/>
              <a:t>CHECK YOUR NEIGHBOR</a:t>
            </a:r>
            <a:endParaRPr lang="en-US" dirty="0"/>
          </a:p>
        </p:txBody>
      </p:sp>
      <p:sp>
        <p:nvSpPr>
          <p:cNvPr id="20482" name="Rectangle 3"/>
          <p:cNvSpPr>
            <a:spLocks noGrp="1" noChangeArrowheads="1"/>
          </p:cNvSpPr>
          <p:nvPr>
            <p:ph idx="1"/>
          </p:nvPr>
        </p:nvSpPr>
        <p:spPr>
          <a:xfrm>
            <a:off x="365125" y="1773813"/>
            <a:ext cx="8229600" cy="4653915"/>
          </a:xfrm>
        </p:spPr>
        <p:txBody>
          <a:bodyPr/>
          <a:lstStyle/>
          <a:p>
            <a:pPr marL="0" indent="0">
              <a:buNone/>
            </a:pPr>
            <a:r>
              <a:rPr lang="en-US" sz="2400" dirty="0" smtClean="0"/>
              <a:t>The use of inclined planes for Galileo</a:t>
            </a:r>
            <a:r>
              <a:rPr lang="fr-FR" sz="2400" dirty="0" smtClean="0"/>
              <a:t>'</a:t>
            </a:r>
            <a:r>
              <a:rPr lang="en-US" sz="2400" dirty="0" smtClean="0"/>
              <a:t>s experiments helped him to</a:t>
            </a:r>
          </a:p>
          <a:p>
            <a:pPr marL="0" indent="0">
              <a:buNone/>
            </a:pPr>
            <a:endParaRPr lang="en-US" sz="2400" dirty="0" smtClean="0"/>
          </a:p>
          <a:p>
            <a:pPr marL="514350" indent="-514350">
              <a:buFont typeface="+mj-lt"/>
              <a:buAutoNum type="alphaUcPeriod"/>
            </a:pPr>
            <a:r>
              <a:rPr lang="en-US" sz="2400" dirty="0" smtClean="0"/>
              <a:t>eliminate the acceleration of free fall.</a:t>
            </a:r>
          </a:p>
          <a:p>
            <a:pPr marL="514350" indent="-514350">
              <a:buFont typeface="+mj-lt"/>
              <a:buAutoNum type="alphaUcPeriod"/>
            </a:pPr>
            <a:r>
              <a:rPr lang="en-US" sz="2400" dirty="0" smtClean="0"/>
              <a:t>discover the concept of energy. </a:t>
            </a:r>
          </a:p>
          <a:p>
            <a:pPr marL="514350" indent="-514350">
              <a:buFont typeface="+mj-lt"/>
              <a:buAutoNum type="alphaUcPeriod"/>
            </a:pPr>
            <a:r>
              <a:rPr lang="en-US" sz="2400" dirty="0" smtClean="0"/>
              <a:t>discover the property called inertia.</a:t>
            </a:r>
          </a:p>
          <a:p>
            <a:pPr marL="514350" indent="-514350">
              <a:buFont typeface="+mj-lt"/>
              <a:buAutoNum type="alphaUcPeriod"/>
            </a:pPr>
            <a:r>
              <a:rPr lang="en-US" sz="2400" dirty="0" smtClean="0"/>
              <a:t>discover the concept of momentum</a:t>
            </a:r>
            <a:endParaRPr lang="en-US" sz="2400" dirty="0"/>
          </a:p>
        </p:txBody>
      </p:sp>
      <p:sp>
        <p:nvSpPr>
          <p:cNvPr id="2" name="Footer Placeholder 1"/>
          <p:cNvSpPr>
            <a:spLocks noGrp="1"/>
          </p:cNvSpPr>
          <p:nvPr>
            <p:ph type="ftr" sz="quarter" idx="10"/>
          </p:nvPr>
        </p:nvSpPr>
        <p:spPr/>
        <p:txBody>
          <a:bodyPr/>
          <a:lstStyle/>
          <a:p>
            <a:r>
              <a:rPr lang="en-US" smtClean="0"/>
              <a:t>© 2015 Pearson Education, Inc.</a:t>
            </a:r>
            <a:endParaRPr lang="en-US"/>
          </a:p>
        </p:txBody>
      </p:sp>
    </p:spTree>
    <p:extLst>
      <p:ext uri="{BB962C8B-B14F-4D97-AF65-F5344CB8AC3E}">
        <p14:creationId xmlns:p14="http://schemas.microsoft.com/office/powerpoint/2010/main" val="276251525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614908"/>
            <a:ext cx="9144000" cy="1077218"/>
          </a:xfrm>
        </p:spPr>
        <p:txBody>
          <a:bodyPr/>
          <a:lstStyle/>
          <a:p>
            <a:r>
              <a:rPr lang="en-US" dirty="0" smtClean="0"/>
              <a:t>Galileo</a:t>
            </a:r>
            <a:r>
              <a:rPr lang="fr-FR" dirty="0" smtClean="0"/>
              <a:t>'</a:t>
            </a:r>
            <a:r>
              <a:rPr lang="en-US" dirty="0" smtClean="0"/>
              <a:t>s Concept of Inertia</a:t>
            </a:r>
            <a:br>
              <a:rPr lang="en-US" dirty="0" smtClean="0"/>
            </a:br>
            <a:r>
              <a:rPr lang="en-US" dirty="0" smtClean="0"/>
              <a:t>CHECK YOUR ANSWER</a:t>
            </a:r>
            <a:endParaRPr lang="en-US" dirty="0"/>
          </a:p>
        </p:txBody>
      </p:sp>
      <p:sp>
        <p:nvSpPr>
          <p:cNvPr id="20482" name="Rectangle 3"/>
          <p:cNvSpPr>
            <a:spLocks noGrp="1" noChangeArrowheads="1"/>
          </p:cNvSpPr>
          <p:nvPr>
            <p:ph idx="1"/>
          </p:nvPr>
        </p:nvSpPr>
        <p:spPr>
          <a:xfrm>
            <a:off x="365125" y="1773813"/>
            <a:ext cx="8229600" cy="4653915"/>
          </a:xfrm>
        </p:spPr>
        <p:txBody>
          <a:bodyPr/>
          <a:lstStyle/>
          <a:p>
            <a:pPr marL="0" indent="0">
              <a:buNone/>
            </a:pPr>
            <a:r>
              <a:rPr lang="en-US" sz="2400" dirty="0" smtClean="0"/>
              <a:t>The use of inclined planes for Galileo</a:t>
            </a:r>
            <a:r>
              <a:rPr lang="fr-FR" sz="2400" dirty="0" smtClean="0"/>
              <a:t>'</a:t>
            </a:r>
            <a:r>
              <a:rPr lang="en-US" sz="2400" dirty="0" smtClean="0"/>
              <a:t>s experiments helped him to</a:t>
            </a:r>
          </a:p>
          <a:p>
            <a:pPr marL="0" indent="0">
              <a:buNone/>
            </a:pPr>
            <a:endParaRPr lang="en-US" sz="2400" dirty="0" smtClean="0"/>
          </a:p>
          <a:p>
            <a:pPr marL="514350" indent="-514350">
              <a:buFont typeface="+mj-lt"/>
              <a:buAutoNum type="alphaUcPeriod"/>
            </a:pPr>
            <a:r>
              <a:rPr lang="en-US" sz="2400" dirty="0" smtClean="0"/>
              <a:t>eliminate the acceleration of free fall.</a:t>
            </a:r>
          </a:p>
          <a:p>
            <a:pPr marL="514350" indent="-514350">
              <a:buFont typeface="+mj-lt"/>
              <a:buAutoNum type="alphaUcPeriod"/>
            </a:pPr>
            <a:r>
              <a:rPr lang="en-US" sz="2400" dirty="0" smtClean="0"/>
              <a:t>discover the concept of energy. </a:t>
            </a:r>
          </a:p>
          <a:p>
            <a:pPr marL="514350" indent="-514350">
              <a:buFont typeface="+mj-lt"/>
              <a:buAutoNum type="alphaUcPeriod"/>
            </a:pPr>
            <a:r>
              <a:rPr lang="en-US" sz="2400" b="1" dirty="0" smtClean="0"/>
              <a:t>discover the property called inertia.</a:t>
            </a:r>
          </a:p>
          <a:p>
            <a:pPr marL="514350" indent="-514350">
              <a:buFont typeface="+mj-lt"/>
              <a:buAutoNum type="alphaUcPeriod"/>
            </a:pPr>
            <a:r>
              <a:rPr lang="en-US" sz="2400" dirty="0" smtClean="0"/>
              <a:t>discover the concept of momentum.</a:t>
            </a:r>
          </a:p>
          <a:p>
            <a:pPr marL="0" indent="0">
              <a:buNone/>
            </a:pPr>
            <a:endParaRPr lang="en-US" sz="2400" b="1" dirty="0" smtClean="0"/>
          </a:p>
          <a:p>
            <a:pPr marL="0" indent="0">
              <a:buNone/>
            </a:pPr>
            <a:r>
              <a:rPr lang="en-US" sz="2400" b="1" dirty="0" smtClean="0"/>
              <a:t>Comment:</a:t>
            </a:r>
          </a:p>
          <a:p>
            <a:pPr marL="0" indent="0">
              <a:buNone/>
            </a:pPr>
            <a:r>
              <a:rPr lang="en-US" sz="2400" dirty="0" smtClean="0"/>
              <a:t>Note that inertia is a </a:t>
            </a:r>
            <a:r>
              <a:rPr lang="en-US" sz="2400" i="1" dirty="0" smtClean="0"/>
              <a:t>property</a:t>
            </a:r>
            <a:r>
              <a:rPr lang="en-US" sz="2400" dirty="0" smtClean="0"/>
              <a:t> of matter, not a reason for the behavior of matter.</a:t>
            </a:r>
            <a:endParaRPr lang="en-US" sz="2400" dirty="0"/>
          </a:p>
        </p:txBody>
      </p:sp>
      <p:sp>
        <p:nvSpPr>
          <p:cNvPr id="2" name="Footer Placeholder 1"/>
          <p:cNvSpPr>
            <a:spLocks noGrp="1"/>
          </p:cNvSpPr>
          <p:nvPr>
            <p:ph type="ftr" sz="quarter" idx="10"/>
          </p:nvPr>
        </p:nvSpPr>
        <p:spPr/>
        <p:txBody>
          <a:bodyPr/>
          <a:lstStyle/>
          <a:p>
            <a:r>
              <a:rPr lang="en-US" smtClean="0"/>
              <a:t>© 2015 Pearson Education, Inc.</a:t>
            </a:r>
            <a:endParaRPr lang="en-US"/>
          </a:p>
        </p:txBody>
      </p:sp>
    </p:spTree>
    <p:extLst>
      <p:ext uri="{BB962C8B-B14F-4D97-AF65-F5344CB8AC3E}">
        <p14:creationId xmlns:p14="http://schemas.microsoft.com/office/powerpoint/2010/main" val="120113663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1042</TotalTime>
  <Words>2794</Words>
  <Application>Microsoft Macintosh PowerPoint</Application>
  <PresentationFormat>On-screen Show (4:3)</PresentationFormat>
  <Paragraphs>363</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HA5Lect_template</vt:lpstr>
      <vt:lpstr>Chapter 2: Newton's First Law of Motion—Inertia</vt:lpstr>
      <vt:lpstr>This lecture will help you understand:</vt:lpstr>
      <vt:lpstr>Aristotle's Ideas of Motion</vt:lpstr>
      <vt:lpstr>Aristotle's Ideas of Motion</vt:lpstr>
      <vt:lpstr>Galileo's Concept of Inertia</vt:lpstr>
      <vt:lpstr>Galileo's Concept of Inertia</vt:lpstr>
      <vt:lpstr>Galileo's Concept of Inertia</vt:lpstr>
      <vt:lpstr>Galileo's Concept of Inertia CHECK YOUR NEIGHBOR</vt:lpstr>
      <vt:lpstr>Galileo's Concept of Inertia CHECK YOUR ANSWER</vt:lpstr>
      <vt:lpstr>Newton's First Law of Motion</vt:lpstr>
      <vt:lpstr>Net Force</vt:lpstr>
      <vt:lpstr>Net Force</vt:lpstr>
      <vt:lpstr>Net Force CHECK YOUR NEIGHBOR</vt:lpstr>
      <vt:lpstr>Net Force CHECK YOUR ANSWER</vt:lpstr>
      <vt:lpstr>Net Force CHECK YOUR NEIGHBOR</vt:lpstr>
      <vt:lpstr>Net Force CHECK YOUR ANSWER </vt:lpstr>
      <vt:lpstr>Vectors</vt:lpstr>
      <vt:lpstr>Vectors</vt:lpstr>
      <vt:lpstr>Vectors CHECK YOUR NEIGHBOR</vt:lpstr>
      <vt:lpstr>Vectors CHECK YOUR ANSWER</vt:lpstr>
      <vt:lpstr>Vectors</vt:lpstr>
      <vt:lpstr>Vectors</vt:lpstr>
      <vt:lpstr>The Equilibrium Rule: Example</vt:lpstr>
      <vt:lpstr>The Equilibrium Rule</vt:lpstr>
      <vt:lpstr>The Equilibrium Rule CHECK YOUR NEIGHBOR</vt:lpstr>
      <vt:lpstr>The Equilibrium Rule CHECK YOUR ANSWER </vt:lpstr>
      <vt:lpstr>Support Force</vt:lpstr>
      <vt:lpstr>Understanding Support Force</vt:lpstr>
      <vt:lpstr>Support Force CHECK YOUR NEIGHBOR</vt:lpstr>
      <vt:lpstr>Support Force CHECK YOUR ANSWER</vt:lpstr>
      <vt:lpstr>Equilibrium of Moving Things</vt:lpstr>
      <vt:lpstr>Equilibrium of Moving Things</vt:lpstr>
      <vt:lpstr>Equilibrium of Moving Things CHECK YOUR NEIGHBOR </vt:lpstr>
      <vt:lpstr>Equilibrium of Moving Things CHECK YOUR ANSWER</vt:lpstr>
      <vt:lpstr>Equilibrium of Moving Things CHECK YOUR NEIGHBOR</vt:lpstr>
      <vt:lpstr>Equilibrium of Moving Things CHECK YOUR ANSWER</vt:lpstr>
      <vt:lpstr>The Moving Earth</vt:lpstr>
      <vt:lpstr>The Moving Earth CHECK YOUR NEIGHBOR</vt:lpstr>
      <vt:lpstr>The Moving Earth CHECK YOUR ANSWER</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Sekar G</cp:lastModifiedBy>
  <cp:revision>283</cp:revision>
  <dcterms:created xsi:type="dcterms:W3CDTF">2007-09-26T05:29:17Z</dcterms:created>
  <dcterms:modified xsi:type="dcterms:W3CDTF">2014-07-15T05:19:31Z</dcterms:modified>
</cp:coreProperties>
</file>