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3"/>
  </p:notesMasterIdLst>
  <p:handoutMasterIdLst>
    <p:handoutMasterId r:id="rId34"/>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custDataLst>
    <p:tags r:id="rId36"/>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94342" autoAdjust="0"/>
  </p:normalViewPr>
  <p:slideViewPr>
    <p:cSldViewPr snapToGrid="0">
      <p:cViewPr varScale="1">
        <p:scale>
          <a:sx n="146" d="100"/>
          <a:sy n="146" d="100"/>
        </p:scale>
        <p:origin x="-2264" y="-11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260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tags" Target="tags/tag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12/06/14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125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41AABF86-EA92-004D-9E23-B439B055A939}" type="slidenum">
              <a:rPr lang="en-US"/>
              <a:pPr/>
              <a:t>26</a:t>
            </a:fld>
            <a:endParaRPr lang="en-US" dirty="0"/>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Arial"/>
                <a:cs typeface="Arial"/>
              </a:rPr>
              <a:t>A. The pilot should fly and the priest should perform a marriage.</a:t>
            </a:r>
          </a:p>
        </p:txBody>
      </p:sp>
    </p:spTree>
    <p:extLst>
      <p:ext uri="{BB962C8B-B14F-4D97-AF65-F5344CB8AC3E}">
        <p14:creationId xmlns:p14="http://schemas.microsoft.com/office/powerpoint/2010/main" val="3584943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DEF8C9F-390B-9744-A510-186637D2A3A0}" type="slidenum">
              <a:rPr lang="en-US"/>
              <a:pPr/>
              <a:t>27</a:t>
            </a:fld>
            <a:endParaRPr lang="en-US" dirty="0"/>
          </a:p>
        </p:txBody>
      </p:sp>
      <p:sp>
        <p:nvSpPr>
          <p:cNvPr id="39939" name="Rectangle 2"/>
          <p:cNvSpPr>
            <a:spLocks noGrp="1" noRot="1" noChangeAspect="1" noChangeArrowheads="1" noTextEdit="1"/>
          </p:cNvSpPr>
          <p:nvPr>
            <p:ph type="sldImg"/>
          </p:nvPr>
        </p:nvSpPr>
        <p:spPr>
          <a:solidFill>
            <a:srgbClr val="FFFFFF"/>
          </a:solidFill>
          <a:ln/>
        </p:spPr>
      </p:sp>
      <p:sp>
        <p:nvSpPr>
          <p:cNvPr id="399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a:t>The point of the questions is that the pilot and priest have nurtured different skills for different tasks, and each can do their thing well. Okay, one could argue that a pilot could adequately do both. But it would be a stretch to say a priest could do both, unless the priest also had training as a pilot.</a:t>
            </a:r>
          </a:p>
          <a:p>
            <a:pPr eaLnBrk="1" hangingPunct="1"/>
            <a:endParaRPr lang="en-US" dirty="0"/>
          </a:p>
        </p:txBody>
      </p:sp>
    </p:spTree>
    <p:extLst>
      <p:ext uri="{BB962C8B-B14F-4D97-AF65-F5344CB8AC3E}">
        <p14:creationId xmlns:p14="http://schemas.microsoft.com/office/powerpoint/2010/main" val="3646163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733F11B-E623-4F4A-93D2-AA4979E80013}" type="slidenum">
              <a:rPr lang="en-US"/>
              <a:pPr/>
              <a:t>30</a:t>
            </a:fld>
            <a:endParaRPr lang="en-US" dirty="0"/>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Arial"/>
                <a:cs typeface="Arial"/>
              </a:rPr>
              <a:t>A. the simplest.</a:t>
            </a:r>
          </a:p>
        </p:txBody>
      </p:sp>
    </p:spTree>
    <p:extLst>
      <p:ext uri="{BB962C8B-B14F-4D97-AF65-F5344CB8AC3E}">
        <p14:creationId xmlns:p14="http://schemas.microsoft.com/office/powerpoint/2010/main" val="2407664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88BEC4D-E90E-084E-B486-3C695A585649}" type="slidenum">
              <a:rPr lang="en-US"/>
              <a:pPr/>
              <a:t>31</a:t>
            </a:fld>
            <a:endParaRPr lang="en-US" dirty="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t>Just compare the list of terms in the physics chapters of this book with the lists in chapters of other textbooks. Which lists are shortest? Chemistry, and especially biology, are enormously more complex than physics. Physics is much more understood than the other fields. It is a foundation for chemistry, biology, geology, and astronomy.</a:t>
            </a:r>
          </a:p>
        </p:txBody>
      </p:sp>
    </p:spTree>
    <p:extLst>
      <p:ext uri="{BB962C8B-B14F-4D97-AF65-F5344CB8AC3E}">
        <p14:creationId xmlns:p14="http://schemas.microsoft.com/office/powerpoint/2010/main" val="213652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5D601EB7-ED49-AD4F-90A9-EF9D0A0DF145}" type="slidenum">
              <a:rPr lang="en-US"/>
              <a:pPr/>
              <a:t>15</a:t>
            </a:fld>
            <a:endParaRPr lang="en-US" dirty="0"/>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t>A. The </a:t>
            </a:r>
            <a:r>
              <a:rPr lang="en-US" dirty="0"/>
              <a:t>Moon is made of green cheese.</a:t>
            </a:r>
          </a:p>
          <a:p>
            <a:pPr eaLnBrk="1" hangingPunct="1"/>
            <a:r>
              <a:rPr lang="en-US" dirty="0" smtClean="0"/>
              <a:t>B. Atomic </a:t>
            </a:r>
            <a:r>
              <a:rPr lang="en-US" dirty="0"/>
              <a:t>nuclei are the smallest particles in nature. </a:t>
            </a:r>
          </a:p>
          <a:p>
            <a:pPr eaLnBrk="1" hangingPunct="1"/>
            <a:r>
              <a:rPr lang="en-US" dirty="0" smtClean="0"/>
              <a:t>C. A </a:t>
            </a:r>
            <a:r>
              <a:rPr lang="en-US" dirty="0"/>
              <a:t>magnet will pick up a copper penny.</a:t>
            </a:r>
          </a:p>
          <a:p>
            <a:pPr eaLnBrk="1" hangingPunct="1"/>
            <a:r>
              <a:rPr lang="en-US" dirty="0" smtClean="0"/>
              <a:t>D. Cosmic </a:t>
            </a:r>
            <a:r>
              <a:rPr lang="en-US" dirty="0"/>
              <a:t>rays cannot penetrate the thickness of your </a:t>
            </a:r>
            <a:r>
              <a:rPr lang="en-US" dirty="0" smtClean="0"/>
              <a:t/>
            </a:r>
            <a:br>
              <a:rPr lang="en-US" dirty="0" smtClean="0"/>
            </a:br>
            <a:r>
              <a:rPr lang="en-US" dirty="0" smtClean="0"/>
              <a:t>     </a:t>
            </a:r>
            <a:r>
              <a:rPr lang="en-US" i="1" dirty="0" smtClean="0"/>
              <a:t>Conceptual Physics</a:t>
            </a:r>
            <a:r>
              <a:rPr lang="en-US" dirty="0" smtClean="0"/>
              <a:t> textbook</a:t>
            </a:r>
            <a:r>
              <a:rPr lang="en-US" dirty="0"/>
              <a:t>.</a:t>
            </a:r>
          </a:p>
          <a:p>
            <a:pPr eaLnBrk="1" hangingPunct="1"/>
            <a:endParaRPr lang="en-US" dirty="0"/>
          </a:p>
        </p:txBody>
      </p:sp>
    </p:spTree>
    <p:extLst>
      <p:ext uri="{BB962C8B-B14F-4D97-AF65-F5344CB8AC3E}">
        <p14:creationId xmlns:p14="http://schemas.microsoft.com/office/powerpoint/2010/main" val="173114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1DF64D26-7905-8243-B675-3408F9F0B636}" type="slidenum">
              <a:rPr lang="en-US"/>
              <a:pPr/>
              <a:t>16</a:t>
            </a:fld>
            <a:endParaRPr lang="en-US" dirty="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b="1" dirty="0"/>
              <a:t>All</a:t>
            </a:r>
            <a:r>
              <a:rPr lang="en-US" dirty="0"/>
              <a:t> are scientific hypotheses! </a:t>
            </a:r>
            <a:br>
              <a:rPr lang="en-US" dirty="0"/>
            </a:br>
            <a:r>
              <a:rPr lang="en-US" dirty="0"/>
              <a:t>All choices not only have tests for proving wrongness, but have been proved wrong. Nevertheless, they still pass the test of being a scientific hypothesis</a:t>
            </a:r>
          </a:p>
        </p:txBody>
      </p:sp>
    </p:spTree>
    <p:extLst>
      <p:ext uri="{BB962C8B-B14F-4D97-AF65-F5344CB8AC3E}">
        <p14:creationId xmlns:p14="http://schemas.microsoft.com/office/powerpoint/2010/main" val="606308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0737E9C-F6BB-D742-B9F6-AFB97E27DEFB}" type="slidenum">
              <a:rPr lang="en-US"/>
              <a:pPr/>
              <a:t>17</a:t>
            </a:fld>
            <a:endParaRPr lang="en-US" dirty="0"/>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Arial"/>
                <a:cs typeface="Arial"/>
              </a:rPr>
              <a:t>B. Undetectable particles are some of nature</a:t>
            </a:r>
            <a:r>
              <a:rPr lang="fr-FR" dirty="0" smtClean="0">
                <a:ea typeface="Arial"/>
                <a:cs typeface="Arial"/>
              </a:rPr>
              <a:t>'</a:t>
            </a:r>
            <a:r>
              <a:rPr lang="en-US" dirty="0" smtClean="0">
                <a:ea typeface="Arial"/>
                <a:cs typeface="Arial"/>
              </a:rPr>
              <a:t>s secrets.</a:t>
            </a:r>
          </a:p>
        </p:txBody>
      </p:sp>
    </p:spTree>
    <p:extLst>
      <p:ext uri="{BB962C8B-B14F-4D97-AF65-F5344CB8AC3E}">
        <p14:creationId xmlns:p14="http://schemas.microsoft.com/office/powerpoint/2010/main" val="143005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E97ABDD9-8C2B-4F4C-A9B2-C8A468D6EF2D}" type="slidenum">
              <a:rPr lang="en-US"/>
              <a:pPr/>
              <a:t>18</a:t>
            </a:fld>
            <a:endParaRPr lang="en-US" dirty="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a:t>If protons </a:t>
            </a:r>
            <a:r>
              <a:rPr lang="en-US" dirty="0" smtClean="0"/>
              <a:t>didn</a:t>
            </a:r>
            <a:r>
              <a:rPr lang="fr-FR" dirty="0" smtClean="0"/>
              <a:t>'</a:t>
            </a:r>
            <a:r>
              <a:rPr lang="en-US" dirty="0" smtClean="0"/>
              <a:t>t </a:t>
            </a:r>
            <a:r>
              <a:rPr lang="en-US" dirty="0"/>
              <a:t>carry electric charge, they </a:t>
            </a:r>
            <a:r>
              <a:rPr lang="en-US" dirty="0" smtClean="0"/>
              <a:t>wouldn</a:t>
            </a:r>
            <a:r>
              <a:rPr lang="fr-FR" dirty="0" smtClean="0"/>
              <a:t>'</a:t>
            </a:r>
            <a:r>
              <a:rPr lang="en-US" dirty="0" smtClean="0"/>
              <a:t>t </a:t>
            </a:r>
            <a:r>
              <a:rPr lang="en-US" dirty="0"/>
              <a:t>be deflected when crossing a magnetic field. This would be a test for showing the hypothesis wrong. So both </a:t>
            </a:r>
            <a:r>
              <a:rPr lang="en-US" i="1" dirty="0"/>
              <a:t>A</a:t>
            </a:r>
            <a:r>
              <a:rPr lang="en-US" dirty="0"/>
              <a:t> and </a:t>
            </a:r>
            <a:r>
              <a:rPr lang="en-US" i="1" dirty="0"/>
              <a:t>C</a:t>
            </a:r>
            <a:r>
              <a:rPr lang="en-US" dirty="0"/>
              <a:t> are capable of being proved wrong, which makes them scientific. Statement </a:t>
            </a:r>
            <a:r>
              <a:rPr lang="en-US" i="1" dirty="0"/>
              <a:t>B</a:t>
            </a:r>
            <a:r>
              <a:rPr lang="en-US" dirty="0"/>
              <a:t>, however, has no test for wrongness. It is reasonable speculation—but not a scientific hypothesis.</a:t>
            </a:r>
          </a:p>
          <a:p>
            <a:pPr eaLnBrk="1" hangingPunct="1"/>
            <a:endParaRPr lang="en-US" dirty="0"/>
          </a:p>
        </p:txBody>
      </p:sp>
    </p:spTree>
    <p:extLst>
      <p:ext uri="{BB962C8B-B14F-4D97-AF65-F5344CB8AC3E}">
        <p14:creationId xmlns:p14="http://schemas.microsoft.com/office/powerpoint/2010/main" val="4069179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E8C1093-A99E-E846-B04E-F19B0BD8DF57}" type="slidenum">
              <a:rPr lang="en-US"/>
              <a:pPr/>
              <a:t>20</a:t>
            </a:fld>
            <a:endParaRPr lang="en-US" dirty="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Arial"/>
                <a:cs typeface="Arial"/>
              </a:rPr>
              <a:t>C. Both of the above.</a:t>
            </a:r>
          </a:p>
        </p:txBody>
      </p:sp>
    </p:spTree>
    <p:extLst>
      <p:ext uri="{BB962C8B-B14F-4D97-AF65-F5344CB8AC3E}">
        <p14:creationId xmlns:p14="http://schemas.microsoft.com/office/powerpoint/2010/main" val="3003001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6073AE84-7C94-654D-922F-28C64EA1615F}" type="slidenum">
              <a:rPr lang="en-US"/>
              <a:pPr/>
              <a:t>21</a:t>
            </a:fld>
            <a:endParaRPr lang="en-US" dirty="0"/>
          </a:p>
        </p:txBody>
      </p:sp>
      <p:sp>
        <p:nvSpPr>
          <p:cNvPr id="29699" name="Rectangle 2"/>
          <p:cNvSpPr>
            <a:spLocks noGrp="1" noRot="1" noChangeAspect="1" noChangeArrowheads="1" noTextEdit="1"/>
          </p:cNvSpPr>
          <p:nvPr>
            <p:ph type="sldImg"/>
          </p:nvPr>
        </p:nvSpPr>
        <p:spPr>
          <a:solidFill>
            <a:srgbClr val="FFFFFF"/>
          </a:solidFill>
          <a:ln/>
        </p:spPr>
      </p:sp>
      <p:sp>
        <p:nvSpPr>
          <p:cNvPr id="297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US" dirty="0"/>
              <a:t>Both can change. Is this a weakness or strength of science? For example, if everything a child holds true is unchanged when that child grows up, with years of study, even receiving advanced degrees, then either nothing was learned or the child was unusually gifted from the start—or was part of a closed system. As we learn new information, we refine our ideas. Likewise with the fields of science.</a:t>
            </a:r>
          </a:p>
          <a:p>
            <a:pPr eaLnBrk="1" hangingPunct="1"/>
            <a:endParaRPr lang="en-US" dirty="0"/>
          </a:p>
        </p:txBody>
      </p:sp>
    </p:spTree>
    <p:extLst>
      <p:ext uri="{BB962C8B-B14F-4D97-AF65-F5344CB8AC3E}">
        <p14:creationId xmlns:p14="http://schemas.microsoft.com/office/powerpoint/2010/main" val="398027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2F298110-68F6-5A4D-8D0F-0D6419112698}" type="slidenum">
              <a:rPr lang="en-US"/>
              <a:pPr/>
              <a:t>22</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smtClean="0">
                <a:ea typeface="Arial"/>
                <a:cs typeface="Arial"/>
              </a:rPr>
              <a:t>D. vast synthesis of well-tested hypotheses and facts.</a:t>
            </a:r>
          </a:p>
        </p:txBody>
      </p:sp>
    </p:spTree>
    <p:extLst>
      <p:ext uri="{BB962C8B-B14F-4D97-AF65-F5344CB8AC3E}">
        <p14:creationId xmlns:p14="http://schemas.microsoft.com/office/powerpoint/2010/main" val="408103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CF86961-5D3D-CE40-9645-C8C06CC050CB}" type="slidenum">
              <a:rPr lang="en-US"/>
              <a:pPr/>
              <a:t>23</a:t>
            </a:fld>
            <a:endParaRPr lang="en-US" dirty="0"/>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dirty="0"/>
              <a:t>Theory in everyday speech is vastly different than its use in science. A vast and verifiable body of knowledge </a:t>
            </a:r>
            <a:r>
              <a:rPr lang="en-US" dirty="0" smtClean="0"/>
              <a:t>isn</a:t>
            </a:r>
            <a:r>
              <a:rPr lang="fr-FR" dirty="0" smtClean="0"/>
              <a:t>'</a:t>
            </a:r>
            <a:r>
              <a:rPr lang="en-US" dirty="0" smtClean="0"/>
              <a:t>t </a:t>
            </a:r>
            <a:r>
              <a:rPr lang="en-US" i="1" dirty="0"/>
              <a:t>only</a:t>
            </a:r>
            <a:r>
              <a:rPr lang="en-US" dirty="0"/>
              <a:t> a theory; if it passes all its tests, it is </a:t>
            </a:r>
            <a:r>
              <a:rPr lang="en-US" i="1" dirty="0"/>
              <a:t>elevated</a:t>
            </a:r>
            <a:r>
              <a:rPr lang="en-US" dirty="0"/>
              <a:t> to that status! </a:t>
            </a:r>
            <a:r>
              <a:rPr lang="en-US" dirty="0" smtClean="0"/>
              <a:t>Newton</a:t>
            </a:r>
            <a:r>
              <a:rPr lang="fr-FR" dirty="0" smtClean="0"/>
              <a:t>'</a:t>
            </a:r>
            <a:r>
              <a:rPr lang="en-US" dirty="0" smtClean="0"/>
              <a:t>s </a:t>
            </a:r>
            <a:r>
              <a:rPr lang="en-US" dirty="0"/>
              <a:t>theory of gravity and </a:t>
            </a:r>
            <a:r>
              <a:rPr lang="en-US" dirty="0" smtClean="0"/>
              <a:t>Einstein</a:t>
            </a:r>
            <a:r>
              <a:rPr lang="fr-FR" dirty="0" smtClean="0"/>
              <a:t>'</a:t>
            </a:r>
            <a:r>
              <a:rPr lang="en-US" dirty="0" smtClean="0"/>
              <a:t>s </a:t>
            </a:r>
            <a:r>
              <a:rPr lang="en-US" dirty="0"/>
              <a:t>theory of relativity, for example, are not idle hypotheses—both are supported by innumerable experiments. They are more than </a:t>
            </a:r>
            <a:r>
              <a:rPr lang="en-US" i="1" dirty="0"/>
              <a:t>only</a:t>
            </a:r>
            <a:r>
              <a:rPr lang="en-US" dirty="0"/>
              <a:t> theories.</a:t>
            </a:r>
          </a:p>
        </p:txBody>
      </p:sp>
    </p:spTree>
    <p:extLst>
      <p:ext uri="{BB962C8B-B14F-4D97-AF65-F5344CB8AC3E}">
        <p14:creationId xmlns:p14="http://schemas.microsoft.com/office/powerpoint/2010/main" val="3185760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D5BCDE4-2888-8547-8C78-57D79B1356D8}" type="slidenum">
              <a:rPr lang="en-US"/>
              <a:pPr/>
              <a:t>‹#›</a:t>
            </a:fld>
            <a:endParaRPr lang="en-US" dirty="0"/>
          </a:p>
        </p:txBody>
      </p:sp>
    </p:spTree>
    <p:extLst>
      <p:ext uri="{BB962C8B-B14F-4D97-AF65-F5344CB8AC3E}">
        <p14:creationId xmlns:p14="http://schemas.microsoft.com/office/powerpoint/2010/main" val="7894813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3418599" cy="1077218"/>
          </a:xfrm>
        </p:spPr>
        <p:txBody>
          <a:bodyPr/>
          <a:lstStyle/>
          <a:p>
            <a:r>
              <a:rPr lang="en-US" dirty="0" smtClean="0"/>
              <a:t>Chapter 1: </a:t>
            </a:r>
            <a:br>
              <a:rPr lang="en-US" dirty="0" smtClean="0"/>
            </a:br>
            <a:r>
              <a:rPr lang="en-US" dirty="0" smtClean="0"/>
              <a:t>About Science</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Scientific Methods</a:t>
            </a:r>
            <a:endParaRPr lang="en-US" dirty="0"/>
          </a:p>
        </p:txBody>
      </p:sp>
      <p:sp>
        <p:nvSpPr>
          <p:cNvPr id="12291" name="Rectangle 3"/>
          <p:cNvSpPr>
            <a:spLocks noGrp="1" noChangeArrowheads="1"/>
          </p:cNvSpPr>
          <p:nvPr>
            <p:ph idx="1"/>
          </p:nvPr>
        </p:nvSpPr>
        <p:spPr/>
        <p:txBody>
          <a:bodyPr/>
          <a:lstStyle/>
          <a:p>
            <a:r>
              <a:rPr lang="en-US" dirty="0" smtClean="0"/>
              <a:t>There is no </a:t>
            </a:r>
            <a:r>
              <a:rPr lang="en-US" i="1" dirty="0" smtClean="0"/>
              <a:t>one</a:t>
            </a:r>
            <a:r>
              <a:rPr lang="en-US" dirty="0" smtClean="0"/>
              <a:t> scientific method.</a:t>
            </a:r>
          </a:p>
          <a:p>
            <a:r>
              <a:rPr lang="en-US" dirty="0" smtClean="0"/>
              <a:t>In general, scientific methods refer to principles and procedures for the systematic pursuit of knowledge involving the recognition and formulation of a problem, the collection of data through observation and experiment, and the formulation and testing of hypotheses.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Scientific Methods—Common Steps</a:t>
            </a:r>
            <a:endParaRPr lang="en-US" dirty="0"/>
          </a:p>
        </p:txBody>
      </p:sp>
      <p:sp>
        <p:nvSpPr>
          <p:cNvPr id="13315" name="Rectangle 3"/>
          <p:cNvSpPr>
            <a:spLocks noGrp="1" noChangeArrowheads="1"/>
          </p:cNvSpPr>
          <p:nvPr>
            <p:ph idx="1"/>
          </p:nvPr>
        </p:nvSpPr>
        <p:spPr/>
        <p:txBody>
          <a:bodyPr/>
          <a:lstStyle/>
          <a:p>
            <a:pPr marL="514350" indent="-514350">
              <a:buFont typeface="+mj-lt"/>
              <a:buAutoNum type="arabicPeriod"/>
            </a:pPr>
            <a:r>
              <a:rPr lang="en-US" dirty="0" smtClean="0"/>
              <a:t>Recognize a question, a puzzle, or an unexplained fact.</a:t>
            </a:r>
          </a:p>
          <a:p>
            <a:pPr marL="514350" indent="-514350">
              <a:buFont typeface="+mj-lt"/>
              <a:buAutoNum type="arabicPeriod"/>
            </a:pPr>
            <a:r>
              <a:rPr lang="en-US" dirty="0" smtClean="0"/>
              <a:t>Make a hypothesis (educated guess) to resolve the puzzle.</a:t>
            </a:r>
          </a:p>
          <a:p>
            <a:pPr marL="514350" indent="-514350">
              <a:buFont typeface="+mj-lt"/>
              <a:buAutoNum type="arabicPeriod"/>
            </a:pPr>
            <a:r>
              <a:rPr lang="en-US" dirty="0" smtClean="0"/>
              <a:t>Predict consequences of the hypothesis.</a:t>
            </a:r>
          </a:p>
          <a:p>
            <a:pPr marL="514350" indent="-514350">
              <a:buFont typeface="+mj-lt"/>
              <a:buAutoNum type="arabicPeriod"/>
            </a:pPr>
            <a:r>
              <a:rPr lang="en-US" dirty="0" smtClean="0"/>
              <a:t>Perform experiments or make calculations to test the predictions.</a:t>
            </a:r>
          </a:p>
          <a:p>
            <a:pPr marL="514350" indent="-514350">
              <a:buFont typeface="+mj-lt"/>
              <a:buAutoNum type="arabicPeriod"/>
            </a:pPr>
            <a:r>
              <a:rPr lang="en-US" dirty="0" smtClean="0"/>
              <a:t>Formulate the simplest general rule that organizes the three main steps.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The Scientific Attitude</a:t>
            </a:r>
            <a:endParaRPr lang="en-US" dirty="0"/>
          </a:p>
        </p:txBody>
      </p:sp>
      <p:sp>
        <p:nvSpPr>
          <p:cNvPr id="14339" name="Rectangle 3"/>
          <p:cNvSpPr>
            <a:spLocks noGrp="1" noChangeArrowheads="1"/>
          </p:cNvSpPr>
          <p:nvPr>
            <p:ph idx="1"/>
          </p:nvPr>
        </p:nvSpPr>
        <p:spPr/>
        <p:txBody>
          <a:bodyPr/>
          <a:lstStyle/>
          <a:p>
            <a:r>
              <a:rPr lang="en-US" dirty="0" smtClean="0"/>
              <a:t>The scientific attitude is one of</a:t>
            </a:r>
          </a:p>
          <a:p>
            <a:pPr lvl="1"/>
            <a:r>
              <a:rPr lang="en-US" dirty="0" smtClean="0"/>
              <a:t>inquiry.</a:t>
            </a:r>
          </a:p>
          <a:p>
            <a:pPr lvl="1"/>
            <a:r>
              <a:rPr lang="en-US" dirty="0" smtClean="0"/>
              <a:t>experimentation.</a:t>
            </a:r>
          </a:p>
          <a:p>
            <a:pPr lvl="1"/>
            <a:r>
              <a:rPr lang="en-US" dirty="0" smtClean="0"/>
              <a:t>willingness to admit error.</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The Scientific Attitude</a:t>
            </a:r>
            <a:endParaRPr lang="en-US" dirty="0"/>
          </a:p>
        </p:txBody>
      </p:sp>
      <p:sp>
        <p:nvSpPr>
          <p:cNvPr id="15363" name="Rectangle 3"/>
          <p:cNvSpPr>
            <a:spLocks noGrp="1" noChangeArrowheads="1"/>
          </p:cNvSpPr>
          <p:nvPr>
            <p:ph idx="1"/>
          </p:nvPr>
        </p:nvSpPr>
        <p:spPr/>
        <p:txBody>
          <a:bodyPr/>
          <a:lstStyle/>
          <a:p>
            <a:r>
              <a:rPr lang="en-US" dirty="0" smtClean="0"/>
              <a:t>Scientists</a:t>
            </a:r>
          </a:p>
          <a:p>
            <a:pPr lvl="1"/>
            <a:r>
              <a:rPr lang="en-US" dirty="0" smtClean="0"/>
              <a:t>are experts at changing their minds.</a:t>
            </a:r>
          </a:p>
          <a:p>
            <a:pPr lvl="1"/>
            <a:r>
              <a:rPr lang="en-US" dirty="0" smtClean="0"/>
              <a:t>must accept experimental findings</a:t>
            </a:r>
          </a:p>
          <a:p>
            <a:pPr lvl="2"/>
            <a:r>
              <a:rPr lang="en-US" dirty="0" smtClean="0"/>
              <a:t>test for erroneous beliefs</a:t>
            </a:r>
          </a:p>
          <a:p>
            <a:pPr lvl="2"/>
            <a:r>
              <a:rPr lang="en-US" dirty="0" smtClean="0"/>
              <a:t>understand objections and positions of antagonists. </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dirty="0" smtClean="0"/>
              <a:t>The Scientific Attitude</a:t>
            </a:r>
            <a:endParaRPr lang="en-US" dirty="0"/>
          </a:p>
        </p:txBody>
      </p:sp>
      <p:sp>
        <p:nvSpPr>
          <p:cNvPr id="16387" name="Rectangle 3"/>
          <p:cNvSpPr>
            <a:spLocks noGrp="1" noChangeArrowheads="1"/>
          </p:cNvSpPr>
          <p:nvPr>
            <p:ph sz="half" idx="1"/>
          </p:nvPr>
        </p:nvSpPr>
        <p:spPr>
          <a:xfrm>
            <a:off x="365125" y="1463040"/>
            <a:ext cx="4643448" cy="5106987"/>
          </a:xfrm>
        </p:spPr>
        <p:txBody>
          <a:bodyPr/>
          <a:lstStyle/>
          <a:p>
            <a:r>
              <a:rPr lang="en-US" b="1" dirty="0" smtClean="0"/>
              <a:t>Fact</a:t>
            </a:r>
            <a:r>
              <a:rPr lang="en-US" dirty="0" smtClean="0"/>
              <a:t> is a close agreement by competent observers who make a series of observations about the same phenomenon.</a:t>
            </a:r>
          </a:p>
          <a:p>
            <a:r>
              <a:rPr lang="en-US" dirty="0" smtClean="0"/>
              <a:t>A scientific </a:t>
            </a:r>
            <a:r>
              <a:rPr lang="en-US" b="1" dirty="0" smtClean="0"/>
              <a:t>hypothesis</a:t>
            </a:r>
            <a:r>
              <a:rPr lang="en-US" dirty="0" smtClean="0"/>
              <a:t> is an educated guess that is only presumed to be factual until supported by experiment. </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16388" name="Picture 5" descr="01_UnFigure_p004-F"/>
          <p:cNvPicPr>
            <a:picLocks noChangeAspect="1" noChangeArrowheads="1"/>
          </p:cNvPicPr>
          <p:nvPr/>
        </p:nvPicPr>
        <p:blipFill>
          <a:blip r:embed="rId2">
            <a:extLst>
              <a:ext uri="{28A0092B-C50C-407E-A947-70E740481C1C}">
                <a14:useLocalDpi xmlns:a14="http://schemas.microsoft.com/office/drawing/2010/main" val="0"/>
              </a:ext>
            </a:extLst>
          </a:blip>
          <a:srcRect b="3244"/>
          <a:stretch>
            <a:fillRect/>
          </a:stretch>
        </p:blipFill>
        <p:spPr bwMode="auto">
          <a:xfrm>
            <a:off x="5442409" y="2307615"/>
            <a:ext cx="3207902" cy="289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NEIGHBOR</a:t>
            </a:r>
            <a:endParaRPr lang="en-US" dirty="0"/>
          </a:p>
        </p:txBody>
      </p:sp>
      <p:sp>
        <p:nvSpPr>
          <p:cNvPr id="25603" name="Rectangle 3"/>
          <p:cNvSpPr>
            <a:spLocks noGrp="1" noChangeArrowheads="1"/>
          </p:cNvSpPr>
          <p:nvPr>
            <p:ph idx="1"/>
          </p:nvPr>
        </p:nvSpPr>
        <p:spPr/>
        <p:txBody>
          <a:bodyPr/>
          <a:lstStyle/>
          <a:p>
            <a:pPr marL="0" indent="0">
              <a:buNone/>
            </a:pPr>
            <a:r>
              <a:rPr lang="en-US" sz="2400" dirty="0" smtClean="0"/>
              <a:t>Which of these is a scientific </a:t>
            </a:r>
            <a:r>
              <a:rPr lang="en-US" sz="2400" b="1" dirty="0" smtClean="0"/>
              <a:t>hypothesis</a:t>
            </a:r>
            <a:r>
              <a:rPr lang="en-US" sz="2400" dirty="0" smtClean="0"/>
              <a:t>?</a:t>
            </a:r>
          </a:p>
          <a:p>
            <a:pPr marL="0" indent="0">
              <a:buNone/>
            </a:pPr>
            <a:endParaRPr lang="en-US" sz="2400" dirty="0" smtClean="0"/>
          </a:p>
          <a:p>
            <a:pPr marL="514350" indent="-514350">
              <a:buFont typeface="+mj-lt"/>
              <a:buAutoNum type="alphaUcPeriod"/>
            </a:pPr>
            <a:r>
              <a:rPr lang="en-US" sz="2400" dirty="0" smtClean="0"/>
              <a:t>The Moon is made of green cheese.</a:t>
            </a:r>
          </a:p>
          <a:p>
            <a:pPr marL="514350" indent="-514350">
              <a:buFont typeface="+mj-lt"/>
              <a:buAutoNum type="alphaUcPeriod"/>
            </a:pPr>
            <a:r>
              <a:rPr lang="en-US" sz="2400" dirty="0" smtClean="0"/>
              <a:t>Atomic nuclei are the smallest particles in nature. </a:t>
            </a:r>
          </a:p>
          <a:p>
            <a:pPr marL="514350" indent="-514350">
              <a:buFont typeface="+mj-lt"/>
              <a:buAutoNum type="alphaUcPeriod"/>
            </a:pPr>
            <a:r>
              <a:rPr lang="en-US" sz="2400" dirty="0" smtClean="0"/>
              <a:t>A magnet will pick up a copper penny.</a:t>
            </a:r>
          </a:p>
          <a:p>
            <a:pPr marL="514350" indent="-514350">
              <a:buFont typeface="+mj-lt"/>
              <a:buAutoNum type="alphaUcPeriod"/>
            </a:pPr>
            <a:r>
              <a:rPr lang="en-US" sz="2400" dirty="0" smtClean="0"/>
              <a:t>Cosmic rays cannot penetrate the thickness of your </a:t>
            </a:r>
            <a:r>
              <a:rPr lang="en-US" sz="2400" i="1" dirty="0" smtClean="0"/>
              <a:t>Conceptual Physics</a:t>
            </a:r>
            <a:r>
              <a:rPr lang="en-US" sz="2400" dirty="0" smtClean="0"/>
              <a:t> textbook.</a:t>
            </a:r>
          </a:p>
          <a:p>
            <a:pPr marL="0" indent="0">
              <a:buNone/>
            </a:pPr>
            <a:endParaRPr lang="en-US" sz="24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ANSWER</a:t>
            </a:r>
            <a:endParaRPr lang="en-US" dirty="0"/>
          </a:p>
        </p:txBody>
      </p:sp>
      <p:sp>
        <p:nvSpPr>
          <p:cNvPr id="19458" name="Rectangle 3"/>
          <p:cNvSpPr>
            <a:spLocks noGrp="1" noChangeArrowheads="1"/>
          </p:cNvSpPr>
          <p:nvPr>
            <p:ph idx="1"/>
          </p:nvPr>
        </p:nvSpPr>
        <p:spPr/>
        <p:txBody>
          <a:bodyPr/>
          <a:lstStyle/>
          <a:p>
            <a:pPr marL="0" indent="0">
              <a:buNone/>
            </a:pPr>
            <a:r>
              <a:rPr lang="en-US" sz="2400" dirty="0"/>
              <a:t>Which of these is a scientific </a:t>
            </a:r>
            <a:r>
              <a:rPr lang="en-US" sz="2400" b="1" dirty="0"/>
              <a:t>hypothesis</a:t>
            </a:r>
            <a:r>
              <a:rPr lang="en-US" sz="2400" dirty="0"/>
              <a:t>?</a:t>
            </a:r>
          </a:p>
          <a:p>
            <a:pPr marL="0" indent="0">
              <a:buNone/>
            </a:pPr>
            <a:endParaRPr lang="en-US" sz="2400" dirty="0"/>
          </a:p>
          <a:p>
            <a:pPr marL="514350" indent="-514350">
              <a:buFont typeface="+mj-lt"/>
              <a:buAutoNum type="alphaUcPeriod"/>
            </a:pPr>
            <a:r>
              <a:rPr lang="en-US" sz="2400" b="1" dirty="0"/>
              <a:t>The Moon is made of green cheese.</a:t>
            </a:r>
          </a:p>
          <a:p>
            <a:pPr marL="514350" indent="-514350">
              <a:buFont typeface="+mj-lt"/>
              <a:buAutoNum type="alphaUcPeriod"/>
            </a:pPr>
            <a:r>
              <a:rPr lang="en-US" sz="2400" b="1" dirty="0"/>
              <a:t>Atomic nuclei are the smallest particles in nature. </a:t>
            </a:r>
          </a:p>
          <a:p>
            <a:pPr marL="514350" indent="-514350">
              <a:buFont typeface="+mj-lt"/>
              <a:buAutoNum type="alphaUcPeriod"/>
            </a:pPr>
            <a:r>
              <a:rPr lang="en-US" sz="2400" b="1" dirty="0"/>
              <a:t>A magnet will pick up a copper penny.</a:t>
            </a:r>
          </a:p>
          <a:p>
            <a:pPr marL="514350" indent="-514350">
              <a:buFont typeface="+mj-lt"/>
              <a:buAutoNum type="alphaUcPeriod"/>
            </a:pPr>
            <a:r>
              <a:rPr lang="en-US" sz="2400" b="1" dirty="0"/>
              <a:t>Cosmic rays cannot penetrate the thickness of your </a:t>
            </a:r>
            <a:r>
              <a:rPr lang="en-US" sz="2400" b="1" i="1" dirty="0"/>
              <a:t>Conceptual Physics</a:t>
            </a:r>
            <a:r>
              <a:rPr lang="en-US" sz="2400" b="1" dirty="0"/>
              <a:t> textbook</a:t>
            </a:r>
            <a:r>
              <a:rPr lang="en-US" sz="2400" b="1" dirty="0" smtClean="0"/>
              <a:t>.</a:t>
            </a:r>
          </a:p>
          <a:p>
            <a:pPr marL="0" indent="0">
              <a:lnSpc>
                <a:spcPct val="70000"/>
              </a:lnSpc>
              <a:buNone/>
            </a:pPr>
            <a:endParaRPr lang="en-US" sz="2400" dirty="0"/>
          </a:p>
          <a:p>
            <a:pPr marL="0" indent="0">
              <a:buNone/>
            </a:pPr>
            <a:r>
              <a:rPr lang="en-US" sz="2000" b="1" dirty="0"/>
              <a:t>Explanation</a:t>
            </a:r>
            <a:r>
              <a:rPr lang="en-US" sz="2000" b="1" dirty="0" smtClean="0"/>
              <a:t>: </a:t>
            </a:r>
            <a:r>
              <a:rPr lang="en-US" sz="2000" b="1" dirty="0"/>
              <a:t/>
            </a:r>
            <a:br>
              <a:rPr lang="en-US" sz="2000" b="1" dirty="0"/>
            </a:br>
            <a:r>
              <a:rPr lang="en-US" sz="2000" b="1" dirty="0"/>
              <a:t>All</a:t>
            </a:r>
            <a:r>
              <a:rPr lang="en-US" sz="2000" dirty="0"/>
              <a:t> are scientific hypotheses! </a:t>
            </a:r>
            <a:br>
              <a:rPr lang="en-US" sz="2000" dirty="0"/>
            </a:br>
            <a:r>
              <a:rPr lang="en-US" sz="2000" dirty="0"/>
              <a:t>All have tests for proving wrongness, so they pass the test of being </a:t>
            </a:r>
            <a:r>
              <a:rPr lang="en-US" sz="2000" dirty="0" smtClean="0"/>
              <a:t>a scientific </a:t>
            </a:r>
            <a:r>
              <a:rPr lang="en-US" sz="2000" dirty="0"/>
              <a:t>hypothesis</a:t>
            </a:r>
            <a:r>
              <a:rPr lang="en-US" sz="2000" dirty="0" smtClean="0"/>
              <a:t>.</a:t>
            </a:r>
            <a:endParaRPr lang="en-US" sz="2000" dirty="0"/>
          </a:p>
        </p:txBody>
      </p:sp>
      <p:sp>
        <p:nvSpPr>
          <p:cNvPr id="8" name="Footer Placeholder 7"/>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NEIGHBOR</a:t>
            </a:r>
            <a:endParaRPr lang="en-US" dirty="0"/>
          </a:p>
        </p:txBody>
      </p:sp>
      <p:sp>
        <p:nvSpPr>
          <p:cNvPr id="25603" name="Rectangle 3"/>
          <p:cNvSpPr>
            <a:spLocks noGrp="1" noChangeArrowheads="1"/>
          </p:cNvSpPr>
          <p:nvPr>
            <p:ph idx="1"/>
          </p:nvPr>
        </p:nvSpPr>
        <p:spPr/>
        <p:txBody>
          <a:bodyPr/>
          <a:lstStyle/>
          <a:p>
            <a:pPr marL="0" indent="0">
              <a:buNone/>
            </a:pPr>
            <a:r>
              <a:rPr lang="en-US" sz="2400" dirty="0" smtClean="0"/>
              <a:t>Which of these is </a:t>
            </a:r>
            <a:r>
              <a:rPr lang="en-US" sz="2400" i="1" dirty="0" smtClean="0"/>
              <a:t>not</a:t>
            </a:r>
            <a:r>
              <a:rPr lang="en-US" sz="2400" dirty="0" smtClean="0"/>
              <a:t> a scientific </a:t>
            </a:r>
            <a:r>
              <a:rPr lang="en-US" sz="2400" b="1" dirty="0" smtClean="0"/>
              <a:t>hypothesis</a:t>
            </a:r>
            <a:r>
              <a:rPr lang="en-US" sz="2400" dirty="0" smtClean="0"/>
              <a:t>?</a:t>
            </a:r>
          </a:p>
          <a:p>
            <a:pPr marL="0" indent="0">
              <a:buNone/>
            </a:pPr>
            <a:endParaRPr lang="en-US" sz="2400" dirty="0" smtClean="0"/>
          </a:p>
          <a:p>
            <a:pPr marL="514350" indent="-514350">
              <a:buFont typeface="+mj-lt"/>
              <a:buAutoNum type="alphaUcPeriod"/>
            </a:pPr>
            <a:r>
              <a:rPr lang="en-US" sz="2400" dirty="0" smtClean="0"/>
              <a:t>Protons carry an electric charge.</a:t>
            </a:r>
          </a:p>
          <a:p>
            <a:pPr marL="514350" indent="-514350">
              <a:buFont typeface="+mj-lt"/>
              <a:buAutoNum type="alphaUcPeriod"/>
            </a:pPr>
            <a:r>
              <a:rPr lang="en-US" sz="2400" dirty="0" smtClean="0"/>
              <a:t>Undetectable particles are some of nature</a:t>
            </a:r>
            <a:r>
              <a:rPr lang="fr-FR" sz="2400" dirty="0" smtClean="0"/>
              <a:t>'</a:t>
            </a:r>
            <a:r>
              <a:rPr lang="en-US" sz="2400" dirty="0" smtClean="0"/>
              <a:t>s secrets. </a:t>
            </a:r>
          </a:p>
          <a:p>
            <a:pPr marL="514350" indent="-514350">
              <a:buFont typeface="+mj-lt"/>
              <a:buAutoNum type="alphaUcPeriod"/>
            </a:pPr>
            <a:r>
              <a:rPr lang="en-US" sz="2400" dirty="0" smtClean="0"/>
              <a:t>Charged particles bend when in a magnetic field.</a:t>
            </a:r>
          </a:p>
          <a:p>
            <a:pPr marL="514350" indent="-514350">
              <a:buFont typeface="+mj-lt"/>
              <a:buAutoNum type="alphaUcPeriod"/>
            </a:pPr>
            <a:r>
              <a:rPr lang="en-US" sz="2400" dirty="0" smtClean="0"/>
              <a:t>All of the above are scientific hypotheses.</a:t>
            </a:r>
          </a:p>
          <a:p>
            <a:pPr marL="0" indent="0">
              <a:buNone/>
            </a:pPr>
            <a:endParaRPr lang="en-US" sz="24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ANSWER</a:t>
            </a:r>
            <a:endParaRPr lang="en-US" dirty="0"/>
          </a:p>
        </p:txBody>
      </p:sp>
      <p:sp>
        <p:nvSpPr>
          <p:cNvPr id="23554" name="Rectangle 3"/>
          <p:cNvSpPr>
            <a:spLocks noGrp="1" noChangeArrowheads="1"/>
          </p:cNvSpPr>
          <p:nvPr>
            <p:ph idx="1"/>
          </p:nvPr>
        </p:nvSpPr>
        <p:spPr>
          <a:xfrm>
            <a:off x="365124" y="1957254"/>
            <a:ext cx="8363239" cy="4653915"/>
          </a:xfrm>
        </p:spPr>
        <p:txBody>
          <a:bodyPr/>
          <a:lstStyle/>
          <a:p>
            <a:pPr marL="0" indent="0">
              <a:buNone/>
            </a:pPr>
            <a:r>
              <a:rPr lang="en-US" sz="2400" dirty="0"/>
              <a:t>Which of these is </a:t>
            </a:r>
            <a:r>
              <a:rPr lang="en-US" sz="2400" i="1" dirty="0"/>
              <a:t>not</a:t>
            </a:r>
            <a:r>
              <a:rPr lang="en-US" sz="2400" dirty="0"/>
              <a:t> a scientific </a:t>
            </a:r>
            <a:r>
              <a:rPr lang="en-US" sz="2400" b="1" dirty="0"/>
              <a:t>hypothesis</a:t>
            </a:r>
            <a:r>
              <a:rPr lang="en-US" sz="2400" dirty="0"/>
              <a:t>?</a:t>
            </a:r>
          </a:p>
          <a:p>
            <a:pPr marL="0" indent="0">
              <a:buNone/>
            </a:pPr>
            <a:endParaRPr lang="en-US" sz="2400" dirty="0"/>
          </a:p>
          <a:p>
            <a:pPr marL="514350" indent="-514350">
              <a:buFont typeface="+mj-lt"/>
              <a:buAutoNum type="alphaUcPeriod"/>
            </a:pPr>
            <a:r>
              <a:rPr lang="en-US" sz="2400" dirty="0"/>
              <a:t>Protons carry an electric charge.</a:t>
            </a:r>
          </a:p>
          <a:p>
            <a:pPr marL="514350" indent="-514350">
              <a:buFont typeface="+mj-lt"/>
              <a:buAutoNum type="alphaUcPeriod"/>
            </a:pPr>
            <a:r>
              <a:rPr lang="en-US" sz="2400" b="1" dirty="0"/>
              <a:t>Undetectable particles are some of </a:t>
            </a:r>
            <a:r>
              <a:rPr lang="en-US" sz="2400" b="1" dirty="0" smtClean="0"/>
              <a:t>nature</a:t>
            </a:r>
            <a:r>
              <a:rPr lang="fr-FR" sz="2400" b="1" dirty="0" smtClean="0"/>
              <a:t>'</a:t>
            </a:r>
            <a:r>
              <a:rPr lang="en-US" sz="2400" b="1" dirty="0" smtClean="0"/>
              <a:t>s </a:t>
            </a:r>
            <a:r>
              <a:rPr lang="en-US" sz="2400" b="1" dirty="0"/>
              <a:t>secrets</a:t>
            </a:r>
            <a:r>
              <a:rPr lang="en-US" sz="2400" b="1" dirty="0" smtClean="0"/>
              <a:t>.</a:t>
            </a:r>
          </a:p>
          <a:p>
            <a:pPr marL="514350" indent="-514350">
              <a:buFont typeface="+mj-lt"/>
              <a:buAutoNum type="alphaUcPeriod"/>
            </a:pPr>
            <a:r>
              <a:rPr lang="en-US" sz="2400" dirty="0" smtClean="0"/>
              <a:t>Charged particles bend when in a magnetic field.</a:t>
            </a:r>
          </a:p>
          <a:p>
            <a:pPr marL="514350" indent="-514350">
              <a:buFont typeface="+mj-lt"/>
              <a:buAutoNum type="alphaUcPeriod"/>
            </a:pPr>
            <a:r>
              <a:rPr lang="en-US" sz="2400" dirty="0" smtClean="0"/>
              <a:t>All </a:t>
            </a:r>
            <a:r>
              <a:rPr lang="en-US" sz="2400" dirty="0"/>
              <a:t>of the above are scientific hypotheses.</a:t>
            </a:r>
          </a:p>
          <a:p>
            <a:pPr marL="0" indent="0">
              <a:lnSpc>
                <a:spcPct val="90000"/>
              </a:lnSpc>
              <a:buNone/>
            </a:pPr>
            <a:endParaRPr lang="en-US" sz="2400" dirty="0" smtClean="0"/>
          </a:p>
          <a:p>
            <a:pPr marL="0" indent="0">
              <a:buNone/>
            </a:pPr>
            <a:r>
              <a:rPr lang="en-US" sz="2400" b="1" dirty="0"/>
              <a:t>Explanation</a:t>
            </a:r>
            <a:r>
              <a:rPr lang="en-US" sz="2400" b="1" dirty="0" smtClean="0"/>
              <a:t>:</a:t>
            </a:r>
            <a:r>
              <a:rPr lang="en-US" sz="2400" dirty="0"/>
              <a:t/>
            </a:r>
            <a:br>
              <a:rPr lang="en-US" sz="2400" dirty="0"/>
            </a:br>
            <a:r>
              <a:rPr lang="en-US" sz="2400" dirty="0" smtClean="0"/>
              <a:t>Choices </a:t>
            </a:r>
            <a:r>
              <a:rPr lang="en-US" sz="2400" dirty="0"/>
              <a:t>A and C can be disproved by </a:t>
            </a:r>
            <a:r>
              <a:rPr lang="en-US" sz="2400" dirty="0" smtClean="0"/>
              <a:t>experiments.</a:t>
            </a:r>
          </a:p>
          <a:p>
            <a:pPr marL="0" indent="0">
              <a:buNone/>
            </a:pPr>
            <a:r>
              <a:rPr lang="en-US" sz="2400" dirty="0" smtClean="0"/>
              <a:t>Choice </a:t>
            </a:r>
            <a:r>
              <a:rPr lang="en-US" sz="2400" dirty="0"/>
              <a:t>B has no test for wrongness, so it is </a:t>
            </a:r>
            <a:r>
              <a:rPr lang="en-US" sz="2400" i="1" dirty="0"/>
              <a:t>not</a:t>
            </a:r>
            <a:r>
              <a:rPr lang="en-US" sz="2400" dirty="0"/>
              <a:t> a scientific hypothesis</a:t>
            </a:r>
            <a:r>
              <a:rPr lang="en-US" sz="2400" dirty="0" smtClean="0"/>
              <a:t>.</a:t>
            </a:r>
            <a:endParaRPr lang="en-US" sz="2400" dirty="0"/>
          </a:p>
        </p:txBody>
      </p:sp>
      <p:sp>
        <p:nvSpPr>
          <p:cNvPr id="8" name="Footer Placeholder 7"/>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The Scientific Attitude</a:t>
            </a:r>
            <a:endParaRPr lang="en-US" dirty="0"/>
          </a:p>
        </p:txBody>
      </p:sp>
      <p:sp>
        <p:nvSpPr>
          <p:cNvPr id="25603" name="Rectangle 3"/>
          <p:cNvSpPr>
            <a:spLocks noGrp="1" noChangeArrowheads="1"/>
          </p:cNvSpPr>
          <p:nvPr>
            <p:ph idx="1"/>
          </p:nvPr>
        </p:nvSpPr>
        <p:spPr/>
        <p:txBody>
          <a:bodyPr/>
          <a:lstStyle/>
          <a:p>
            <a:r>
              <a:rPr lang="en-US" dirty="0" smtClean="0"/>
              <a:t>Law or principle</a:t>
            </a:r>
          </a:p>
          <a:p>
            <a:pPr lvl="1"/>
            <a:r>
              <a:rPr lang="en-US" dirty="0" smtClean="0"/>
              <a:t>A hypothesis that has been tested repeatedly and has not been contradicted</a:t>
            </a:r>
          </a:p>
          <a:p>
            <a:r>
              <a:rPr lang="en-US" dirty="0" smtClean="0"/>
              <a:t>Theory</a:t>
            </a:r>
          </a:p>
          <a:p>
            <a:pPr lvl="1"/>
            <a:r>
              <a:rPr lang="en-US" dirty="0" smtClean="0"/>
              <a:t>A synthesis of a large body of information that encompasses well-tested and verified hypotheses about certain aspects of the natural world</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4099" name="Rectangle 3"/>
          <p:cNvSpPr>
            <a:spLocks noGrp="1" noChangeArrowheads="1"/>
          </p:cNvSpPr>
          <p:nvPr>
            <p:ph idx="1"/>
          </p:nvPr>
        </p:nvSpPr>
        <p:spPr/>
        <p:txBody>
          <a:bodyPr/>
          <a:lstStyle/>
          <a:p>
            <a:r>
              <a:rPr lang="en-US" dirty="0" smtClean="0"/>
              <a:t>What Science Is</a:t>
            </a:r>
          </a:p>
          <a:p>
            <a:r>
              <a:rPr lang="en-US" dirty="0" smtClean="0"/>
              <a:t>Scientific Measurements</a:t>
            </a:r>
          </a:p>
          <a:p>
            <a:r>
              <a:rPr lang="en-US" dirty="0" smtClean="0"/>
              <a:t>Mathematics—The Language of Science</a:t>
            </a:r>
          </a:p>
          <a:p>
            <a:r>
              <a:rPr lang="en-US" dirty="0" smtClean="0"/>
              <a:t>Scientific Methods</a:t>
            </a:r>
          </a:p>
          <a:p>
            <a:r>
              <a:rPr lang="en-US" dirty="0" smtClean="0"/>
              <a:t>The Scientific Attitude</a:t>
            </a:r>
          </a:p>
          <a:p>
            <a:r>
              <a:rPr lang="en-US" dirty="0" smtClean="0"/>
              <a:t>Science, Art, and Religion</a:t>
            </a:r>
          </a:p>
          <a:p>
            <a:r>
              <a:rPr lang="en-US" dirty="0" smtClean="0"/>
              <a:t>Science and Technology</a:t>
            </a:r>
          </a:p>
          <a:p>
            <a:r>
              <a:rPr lang="en-US" dirty="0" smtClean="0"/>
              <a:t>Physics—The Basic Science</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NEIGHBOR</a:t>
            </a:r>
            <a:endParaRPr lang="en-US" dirty="0"/>
          </a:p>
        </p:txBody>
      </p:sp>
      <p:sp>
        <p:nvSpPr>
          <p:cNvPr id="25603" name="Rectangle 3"/>
          <p:cNvSpPr>
            <a:spLocks noGrp="1" noChangeArrowheads="1"/>
          </p:cNvSpPr>
          <p:nvPr>
            <p:ph idx="1"/>
          </p:nvPr>
        </p:nvSpPr>
        <p:spPr/>
        <p:txBody>
          <a:bodyPr/>
          <a:lstStyle/>
          <a:p>
            <a:pPr marL="0" indent="0">
              <a:buNone/>
            </a:pPr>
            <a:r>
              <a:rPr lang="en-US" sz="2400" dirty="0" smtClean="0"/>
              <a:t>Which of these often changes over time with further study?</a:t>
            </a:r>
          </a:p>
          <a:p>
            <a:pPr marL="0" indent="0">
              <a:buNone/>
            </a:pPr>
            <a:endParaRPr lang="en-US" sz="2400" dirty="0" smtClean="0"/>
          </a:p>
          <a:p>
            <a:pPr marL="514350" indent="-514350">
              <a:buFont typeface="+mj-lt"/>
              <a:buAutoNum type="alphaUcPeriod"/>
            </a:pPr>
            <a:r>
              <a:rPr lang="en-US" sz="2400" dirty="0" smtClean="0"/>
              <a:t>Facts.</a:t>
            </a:r>
          </a:p>
          <a:p>
            <a:pPr marL="514350" indent="-514350">
              <a:buFont typeface="+mj-lt"/>
              <a:buAutoNum type="alphaUcPeriod"/>
            </a:pPr>
            <a:r>
              <a:rPr lang="en-US" sz="2400" dirty="0" smtClean="0"/>
              <a:t>Theories. </a:t>
            </a:r>
          </a:p>
          <a:p>
            <a:pPr marL="514350" indent="-514350">
              <a:buFont typeface="+mj-lt"/>
              <a:buAutoNum type="alphaUcPeriod"/>
            </a:pPr>
            <a:r>
              <a:rPr lang="en-US" sz="2400" dirty="0" smtClean="0"/>
              <a:t>Both of the above.</a:t>
            </a:r>
          </a:p>
          <a:p>
            <a:pPr marL="514350" indent="-514350">
              <a:buFont typeface="+mj-lt"/>
              <a:buAutoNum type="alphaUcPeriod"/>
            </a:pPr>
            <a:r>
              <a:rPr lang="en-US" sz="2400" dirty="0" smtClean="0"/>
              <a:t>Neither of the above.</a:t>
            </a:r>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ANSWER</a:t>
            </a:r>
            <a:endParaRPr lang="en-US" dirty="0"/>
          </a:p>
        </p:txBody>
      </p:sp>
      <p:sp>
        <p:nvSpPr>
          <p:cNvPr id="28674" name="Rectangle 3"/>
          <p:cNvSpPr>
            <a:spLocks noGrp="1" noChangeArrowheads="1"/>
          </p:cNvSpPr>
          <p:nvPr>
            <p:ph idx="1"/>
          </p:nvPr>
        </p:nvSpPr>
        <p:spPr/>
        <p:txBody>
          <a:bodyPr/>
          <a:lstStyle/>
          <a:p>
            <a:pPr marL="0" indent="0">
              <a:buNone/>
            </a:pPr>
            <a:r>
              <a:rPr lang="en-US" sz="2400" dirty="0"/>
              <a:t>Which of these often changes over time with further study?</a:t>
            </a:r>
          </a:p>
          <a:p>
            <a:pPr marL="0" indent="0">
              <a:buNone/>
            </a:pPr>
            <a:endParaRPr lang="en-US" sz="2400" dirty="0"/>
          </a:p>
          <a:p>
            <a:pPr marL="514350" indent="-514350">
              <a:buFont typeface="+mj-lt"/>
              <a:buAutoNum type="alphaUcPeriod"/>
            </a:pPr>
            <a:r>
              <a:rPr lang="en-US" sz="2400" dirty="0"/>
              <a:t>Facts.</a:t>
            </a:r>
          </a:p>
          <a:p>
            <a:pPr marL="514350" indent="-514350">
              <a:buFont typeface="+mj-lt"/>
              <a:buAutoNum type="alphaUcPeriod"/>
            </a:pPr>
            <a:r>
              <a:rPr lang="en-US" sz="2400" dirty="0"/>
              <a:t>Theories</a:t>
            </a:r>
            <a:r>
              <a:rPr lang="en-US" sz="2400" dirty="0" smtClean="0"/>
              <a:t>.</a:t>
            </a:r>
            <a:endParaRPr lang="en-US" sz="2400" dirty="0"/>
          </a:p>
          <a:p>
            <a:pPr marL="514350" indent="-514350">
              <a:buFont typeface="+mj-lt"/>
              <a:buAutoNum type="alphaUcPeriod"/>
            </a:pPr>
            <a:r>
              <a:rPr lang="en-US" sz="2400" b="1" dirty="0"/>
              <a:t>Both of the above.</a:t>
            </a:r>
          </a:p>
          <a:p>
            <a:pPr marL="514350" indent="-514350">
              <a:buFont typeface="+mj-lt"/>
              <a:buAutoNum type="alphaUcPeriod"/>
            </a:pPr>
            <a:r>
              <a:rPr lang="en-US" sz="2400" dirty="0"/>
              <a:t>Neither of the above</a:t>
            </a:r>
            <a:r>
              <a:rPr lang="en-US" sz="2400" dirty="0" smtClean="0"/>
              <a:t>.</a:t>
            </a:r>
          </a:p>
          <a:p>
            <a:pPr marL="0" indent="0">
              <a:buNone/>
            </a:pPr>
            <a:endParaRPr lang="en-US" sz="2400" dirty="0"/>
          </a:p>
          <a:p>
            <a:pPr marL="0" indent="0">
              <a:buNone/>
            </a:pPr>
            <a:r>
              <a:rPr lang="en-US" sz="2400" b="1" dirty="0"/>
              <a:t>Explanation</a:t>
            </a:r>
            <a:r>
              <a:rPr lang="en-US" sz="2400" b="1" dirty="0" smtClean="0"/>
              <a:t>:</a:t>
            </a:r>
            <a:r>
              <a:rPr lang="en-US" sz="2400" dirty="0" smtClean="0"/>
              <a:t/>
            </a:r>
            <a:br>
              <a:rPr lang="en-US" sz="2400" dirty="0" smtClean="0"/>
            </a:br>
            <a:r>
              <a:rPr lang="en-US" sz="2400" dirty="0" smtClean="0"/>
              <a:t>Both </a:t>
            </a:r>
            <a:r>
              <a:rPr lang="en-US" sz="2400" dirty="0"/>
              <a:t>can change. As we learn new information, we refine our ideas; likewise in science</a:t>
            </a:r>
            <a:r>
              <a:rPr lang="en-US" sz="2400" dirty="0" smtClean="0"/>
              <a:t>.</a:t>
            </a:r>
            <a:endParaRPr lang="en-US" sz="24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NEIGHBOR</a:t>
            </a:r>
            <a:endParaRPr lang="en-US" dirty="0"/>
          </a:p>
        </p:txBody>
      </p:sp>
      <p:sp>
        <p:nvSpPr>
          <p:cNvPr id="25603" name="Rectangle 3"/>
          <p:cNvSpPr>
            <a:spLocks noGrp="1" noChangeArrowheads="1"/>
          </p:cNvSpPr>
          <p:nvPr>
            <p:ph idx="1"/>
          </p:nvPr>
        </p:nvSpPr>
        <p:spPr>
          <a:xfrm>
            <a:off x="365124" y="1957254"/>
            <a:ext cx="8381712" cy="4653915"/>
          </a:xfrm>
        </p:spPr>
        <p:txBody>
          <a:bodyPr/>
          <a:lstStyle/>
          <a:p>
            <a:pPr marL="0" indent="0">
              <a:buNone/>
            </a:pPr>
            <a:r>
              <a:rPr lang="en-US" sz="2400" dirty="0" smtClean="0"/>
              <a:t>A person who says, "that</a:t>
            </a:r>
            <a:r>
              <a:rPr lang="fr-FR" sz="2400" dirty="0" smtClean="0"/>
              <a:t>'</a:t>
            </a:r>
            <a:r>
              <a:rPr lang="en-US" sz="2400" dirty="0" smtClean="0"/>
              <a:t>s only a theory" likely doesn</a:t>
            </a:r>
            <a:r>
              <a:rPr lang="fr-FR" sz="2400" dirty="0" smtClean="0"/>
              <a:t>'</a:t>
            </a:r>
            <a:r>
              <a:rPr lang="en-US" sz="2400" dirty="0" smtClean="0"/>
              <a:t>t know that a scientific theory is a</a:t>
            </a:r>
          </a:p>
          <a:p>
            <a:pPr marL="0" indent="0">
              <a:lnSpc>
                <a:spcPct val="70000"/>
              </a:lnSpc>
              <a:buNone/>
            </a:pPr>
            <a:endParaRPr lang="en-US" sz="2400" dirty="0" smtClean="0"/>
          </a:p>
          <a:p>
            <a:pPr marL="514350" indent="-514350">
              <a:buFont typeface="+mj-lt"/>
              <a:buAutoNum type="alphaUcPeriod"/>
            </a:pPr>
            <a:r>
              <a:rPr lang="en-US" sz="2400" dirty="0" smtClean="0"/>
              <a:t>guess.</a:t>
            </a:r>
          </a:p>
          <a:p>
            <a:pPr marL="514350" indent="-514350">
              <a:buFont typeface="+mj-lt"/>
              <a:buAutoNum type="alphaUcPeriod"/>
            </a:pPr>
            <a:r>
              <a:rPr lang="en-US" sz="2400" dirty="0" smtClean="0"/>
              <a:t>number of facts. </a:t>
            </a:r>
          </a:p>
          <a:p>
            <a:pPr marL="514350" indent="-514350">
              <a:buFont typeface="+mj-lt"/>
              <a:buAutoNum type="alphaUcPeriod"/>
            </a:pPr>
            <a:r>
              <a:rPr lang="en-US" sz="2400" dirty="0" smtClean="0"/>
              <a:t>hypothesis of sorts.</a:t>
            </a:r>
          </a:p>
          <a:p>
            <a:pPr marL="514350" indent="-514350">
              <a:buFont typeface="+mj-lt"/>
              <a:buAutoNum type="alphaUcPeriod"/>
            </a:pPr>
            <a:r>
              <a:rPr lang="en-US" sz="2400" dirty="0" smtClean="0"/>
              <a:t>vast synthesis of well-tested hypotheses and facts.</a:t>
            </a:r>
          </a:p>
          <a:p>
            <a:pPr marL="0" indent="0">
              <a:buNone/>
            </a:pPr>
            <a:endParaRPr lang="en-US" sz="24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ANSWER</a:t>
            </a:r>
            <a:endParaRPr lang="en-US" dirty="0"/>
          </a:p>
        </p:txBody>
      </p:sp>
      <p:sp>
        <p:nvSpPr>
          <p:cNvPr id="32770" name="Rectangle 3"/>
          <p:cNvSpPr>
            <a:spLocks noGrp="1" noChangeArrowheads="1"/>
          </p:cNvSpPr>
          <p:nvPr>
            <p:ph idx="1"/>
          </p:nvPr>
        </p:nvSpPr>
        <p:spPr>
          <a:xfrm>
            <a:off x="365125" y="1957254"/>
            <a:ext cx="8373046" cy="4653915"/>
          </a:xfrm>
        </p:spPr>
        <p:txBody>
          <a:bodyPr/>
          <a:lstStyle/>
          <a:p>
            <a:pPr marL="0" indent="0">
              <a:buNone/>
            </a:pPr>
            <a:r>
              <a:rPr lang="en-US" sz="2400" dirty="0"/>
              <a:t>A person who says, </a:t>
            </a:r>
            <a:r>
              <a:rPr lang="en-US" sz="2400" dirty="0" smtClean="0"/>
              <a:t>"that</a:t>
            </a:r>
            <a:r>
              <a:rPr lang="fr-FR" sz="2400" dirty="0" smtClean="0"/>
              <a:t>'</a:t>
            </a:r>
            <a:r>
              <a:rPr lang="en-US" sz="2400" dirty="0" smtClean="0"/>
              <a:t>s </a:t>
            </a:r>
            <a:r>
              <a:rPr lang="en-US" sz="2400" dirty="0"/>
              <a:t>only a </a:t>
            </a:r>
            <a:r>
              <a:rPr lang="en-US" sz="2400" dirty="0" smtClean="0"/>
              <a:t>theory" </a:t>
            </a:r>
            <a:r>
              <a:rPr lang="en-US" sz="2400" dirty="0"/>
              <a:t>likely </a:t>
            </a:r>
            <a:r>
              <a:rPr lang="en-US" sz="2400" dirty="0" smtClean="0"/>
              <a:t>doesn</a:t>
            </a:r>
            <a:r>
              <a:rPr lang="fr-FR" sz="2400" dirty="0" smtClean="0"/>
              <a:t>'</a:t>
            </a:r>
            <a:r>
              <a:rPr lang="en-US" sz="2400" dirty="0" smtClean="0"/>
              <a:t>t </a:t>
            </a:r>
            <a:r>
              <a:rPr lang="en-US" sz="2400" dirty="0"/>
              <a:t>know that a scientific theory is a</a:t>
            </a:r>
          </a:p>
          <a:p>
            <a:pPr marL="0" indent="0">
              <a:lnSpc>
                <a:spcPct val="70000"/>
              </a:lnSpc>
              <a:buNone/>
            </a:pPr>
            <a:endParaRPr lang="en-US" sz="2400" dirty="0"/>
          </a:p>
          <a:p>
            <a:pPr marL="514350" indent="-514350">
              <a:buFont typeface="+mj-lt"/>
              <a:buAutoNum type="alphaUcPeriod"/>
            </a:pPr>
            <a:r>
              <a:rPr lang="en-US" sz="2400" dirty="0"/>
              <a:t>guess.</a:t>
            </a:r>
          </a:p>
          <a:p>
            <a:pPr marL="514350" indent="-514350">
              <a:buFont typeface="+mj-lt"/>
              <a:buAutoNum type="alphaUcPeriod"/>
            </a:pPr>
            <a:r>
              <a:rPr lang="en-US" sz="2400" dirty="0"/>
              <a:t>number of facts. </a:t>
            </a:r>
          </a:p>
          <a:p>
            <a:pPr marL="514350" indent="-514350">
              <a:buFont typeface="+mj-lt"/>
              <a:buAutoNum type="alphaUcPeriod"/>
            </a:pPr>
            <a:r>
              <a:rPr lang="en-US" sz="2400" dirty="0"/>
              <a:t>hypothesis of sorts.</a:t>
            </a:r>
          </a:p>
          <a:p>
            <a:pPr marL="514350" indent="-514350">
              <a:buFont typeface="+mj-lt"/>
              <a:buAutoNum type="alphaUcPeriod"/>
            </a:pPr>
            <a:r>
              <a:rPr lang="en-US" sz="2400" b="1" dirty="0"/>
              <a:t>vast synthesis of well-tested hypotheses and facts.</a:t>
            </a:r>
          </a:p>
          <a:p>
            <a:pPr marL="0" indent="0">
              <a:lnSpc>
                <a:spcPct val="70000"/>
              </a:lnSpc>
              <a:buNone/>
            </a:pPr>
            <a:endParaRPr lang="en-US" sz="2400" dirty="0" smtClean="0"/>
          </a:p>
          <a:p>
            <a:pPr marL="0" indent="0">
              <a:buNone/>
            </a:pPr>
            <a:r>
              <a:rPr lang="en-US" sz="2000" b="1" dirty="0"/>
              <a:t>Explanation</a:t>
            </a:r>
            <a:r>
              <a:rPr lang="en-US" sz="2000" b="1" dirty="0" smtClean="0"/>
              <a:t>: </a:t>
            </a:r>
            <a:r>
              <a:rPr lang="en-US" sz="2000" dirty="0"/>
              <a:t/>
            </a:r>
            <a:br>
              <a:rPr lang="en-US" sz="2000" dirty="0"/>
            </a:br>
            <a:r>
              <a:rPr lang="en-US" sz="2000" dirty="0"/>
              <a:t>The word </a:t>
            </a:r>
            <a:r>
              <a:rPr lang="en-US" sz="2000" dirty="0" smtClean="0"/>
              <a:t>"theory" </a:t>
            </a:r>
            <a:r>
              <a:rPr lang="en-US" sz="2000" dirty="0"/>
              <a:t>in everyday speech is different than its use in science. </a:t>
            </a:r>
          </a:p>
          <a:p>
            <a:pPr marL="0" indent="0">
              <a:buNone/>
            </a:pPr>
            <a:r>
              <a:rPr lang="en-US" sz="2000" dirty="0"/>
              <a:t>In science, only a vast, experimentally verifiable body of knowledge is a theory.</a:t>
            </a:r>
          </a:p>
          <a:p>
            <a:pPr marL="0" indent="0">
              <a:buNone/>
            </a:pPr>
            <a:endParaRPr lang="en-US" sz="24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Science, Art, and Religion</a:t>
            </a:r>
            <a:endParaRPr lang="en-US" dirty="0"/>
          </a:p>
        </p:txBody>
      </p:sp>
      <p:sp>
        <p:nvSpPr>
          <p:cNvPr id="34819" name="Rectangle 3"/>
          <p:cNvSpPr>
            <a:spLocks noGrp="1" noChangeArrowheads="1"/>
          </p:cNvSpPr>
          <p:nvPr>
            <p:ph idx="1"/>
          </p:nvPr>
        </p:nvSpPr>
        <p:spPr/>
        <p:txBody>
          <a:bodyPr/>
          <a:lstStyle/>
          <a:p>
            <a:r>
              <a:rPr lang="en-US" dirty="0" smtClean="0"/>
              <a:t>Comparison of science, art, and religion by domain:</a:t>
            </a:r>
          </a:p>
          <a:p>
            <a:pPr lvl="1"/>
            <a:r>
              <a:rPr lang="en-US" u="sng" dirty="0" smtClean="0"/>
              <a:t>Science</a:t>
            </a:r>
            <a:r>
              <a:rPr lang="en-US" dirty="0" smtClean="0"/>
              <a:t> is of the natural order and involves the discovery and recording of natural phenomena.</a:t>
            </a:r>
          </a:p>
          <a:p>
            <a:pPr lvl="1"/>
            <a:r>
              <a:rPr lang="en-US" u="sng" dirty="0" smtClean="0"/>
              <a:t>Art</a:t>
            </a:r>
            <a:r>
              <a:rPr lang="en-US" dirty="0" smtClean="0"/>
              <a:t> is the interpretation and expression of human experience.</a:t>
            </a:r>
          </a:p>
          <a:p>
            <a:pPr lvl="1"/>
            <a:r>
              <a:rPr lang="en-US" u="sng" dirty="0" smtClean="0"/>
              <a:t>Religion</a:t>
            </a:r>
            <a:r>
              <a:rPr lang="en-US" dirty="0" smtClean="0"/>
              <a:t> involves faith and worship of a supreme being.</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Science, Art, and Religion</a:t>
            </a:r>
            <a:endParaRPr lang="en-US" dirty="0"/>
          </a:p>
        </p:txBody>
      </p:sp>
      <p:sp>
        <p:nvSpPr>
          <p:cNvPr id="35843" name="Rectangle 3"/>
          <p:cNvSpPr>
            <a:spLocks noGrp="1" noChangeArrowheads="1"/>
          </p:cNvSpPr>
          <p:nvPr>
            <p:ph idx="1"/>
          </p:nvPr>
        </p:nvSpPr>
        <p:spPr/>
        <p:txBody>
          <a:bodyPr/>
          <a:lstStyle/>
          <a:p>
            <a:r>
              <a:rPr lang="en-US" dirty="0" smtClean="0"/>
              <a:t>Similarities between art and in science</a:t>
            </a:r>
          </a:p>
          <a:p>
            <a:pPr lvl="1"/>
            <a:r>
              <a:rPr lang="en-US" dirty="0" smtClean="0"/>
              <a:t>Knowledge of what is possible in human experience and in nature.</a:t>
            </a:r>
          </a:p>
          <a:p>
            <a:pPr lvl="1"/>
            <a:r>
              <a:rPr lang="en-US" dirty="0" smtClean="0"/>
              <a:t>Knowledge of both affects our views and decisions about the world.</a:t>
            </a:r>
          </a:p>
          <a:p>
            <a:r>
              <a:rPr lang="en-US" dirty="0" smtClean="0"/>
              <a:t>Similarities between religion and in science</a:t>
            </a:r>
          </a:p>
          <a:p>
            <a:pPr lvl="1"/>
            <a:r>
              <a:rPr lang="en-US" dirty="0" smtClean="0"/>
              <a:t>Both deal with unanswered questions.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NEIGHBOR</a:t>
            </a:r>
            <a:endParaRPr lang="en-US" dirty="0"/>
          </a:p>
        </p:txBody>
      </p:sp>
      <p:sp>
        <p:nvSpPr>
          <p:cNvPr id="25603" name="Rectangle 3"/>
          <p:cNvSpPr>
            <a:spLocks noGrp="1" noChangeArrowheads="1"/>
          </p:cNvSpPr>
          <p:nvPr>
            <p:ph idx="1"/>
          </p:nvPr>
        </p:nvSpPr>
        <p:spPr/>
        <p:txBody>
          <a:bodyPr/>
          <a:lstStyle/>
          <a:p>
            <a:pPr marL="0" indent="0">
              <a:buNone/>
            </a:pPr>
            <a:r>
              <a:rPr lang="en-US" sz="2000" dirty="0" smtClean="0"/>
              <a:t>Between a pilot and a priest, who do you think should fly a commercial jet airplane? Who should perform a marriage? (Although the questions are no-brainers, they have a point.)</a:t>
            </a:r>
          </a:p>
          <a:p>
            <a:pPr marL="0" indent="0">
              <a:buNone/>
            </a:pPr>
            <a:endParaRPr lang="en-US" sz="2000" dirty="0" smtClean="0"/>
          </a:p>
          <a:p>
            <a:pPr marL="514350" indent="-514350">
              <a:buFont typeface="+mj-lt"/>
              <a:buAutoNum type="alphaUcPeriod"/>
            </a:pPr>
            <a:r>
              <a:rPr lang="en-US" sz="2000" dirty="0" smtClean="0"/>
              <a:t>The pilot should fly and the priest should perform a marriage.</a:t>
            </a:r>
          </a:p>
          <a:p>
            <a:pPr marL="514350" indent="-514350">
              <a:buFont typeface="+mj-lt"/>
              <a:buAutoNum type="alphaUcPeriod"/>
            </a:pPr>
            <a:r>
              <a:rPr lang="en-US" sz="2000" dirty="0" smtClean="0"/>
              <a:t>The priest should fly and the pilot should perform a marriage. </a:t>
            </a:r>
          </a:p>
          <a:p>
            <a:pPr marL="514350" indent="-514350">
              <a:buFont typeface="+mj-lt"/>
              <a:buAutoNum type="alphaUcPeriod"/>
            </a:pPr>
            <a:r>
              <a:rPr lang="en-US" sz="2000" dirty="0" smtClean="0"/>
              <a:t>The pilot should do both.</a:t>
            </a:r>
          </a:p>
          <a:p>
            <a:pPr marL="514350" indent="-514350">
              <a:buFont typeface="+mj-lt"/>
              <a:buAutoNum type="alphaUcPeriod"/>
            </a:pPr>
            <a:r>
              <a:rPr lang="en-US" sz="2000" dirty="0" smtClean="0"/>
              <a:t>The priest should do both.</a:t>
            </a:r>
            <a:endParaRPr lang="en-US" sz="20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ANSWER</a:t>
            </a:r>
            <a:endParaRPr lang="en-US" dirty="0"/>
          </a:p>
        </p:txBody>
      </p:sp>
      <p:sp>
        <p:nvSpPr>
          <p:cNvPr id="38914" name="Rectangle 3"/>
          <p:cNvSpPr>
            <a:spLocks noGrp="1" noChangeArrowheads="1"/>
          </p:cNvSpPr>
          <p:nvPr>
            <p:ph idx="1"/>
          </p:nvPr>
        </p:nvSpPr>
        <p:spPr/>
        <p:txBody>
          <a:bodyPr/>
          <a:lstStyle/>
          <a:p>
            <a:pPr marL="0" indent="0">
              <a:buNone/>
            </a:pPr>
            <a:r>
              <a:rPr lang="en-US" sz="2000" dirty="0"/>
              <a:t>Between a pilot and a priest, who do you think should fly a commercial jet airplane? Who should perform a marriage? (Although the questions are no-brainers, they have a point.)</a:t>
            </a:r>
          </a:p>
          <a:p>
            <a:pPr marL="0" indent="0">
              <a:buNone/>
            </a:pPr>
            <a:endParaRPr lang="en-US" sz="2000" dirty="0"/>
          </a:p>
          <a:p>
            <a:pPr marL="514350" indent="-514350">
              <a:buFont typeface="+mj-lt"/>
              <a:buAutoNum type="alphaUcPeriod"/>
            </a:pPr>
            <a:r>
              <a:rPr lang="en-US" sz="2000" b="1" dirty="0"/>
              <a:t>The pilot should fly and the priest should perform a marriage.</a:t>
            </a:r>
          </a:p>
          <a:p>
            <a:pPr marL="514350" indent="-514350">
              <a:buFont typeface="+mj-lt"/>
              <a:buAutoNum type="alphaUcPeriod"/>
            </a:pPr>
            <a:r>
              <a:rPr lang="en-US" sz="2000" dirty="0"/>
              <a:t>The priest should fly and the pilot should perform a marriage. </a:t>
            </a:r>
          </a:p>
          <a:p>
            <a:pPr marL="514350" indent="-514350">
              <a:buFont typeface="+mj-lt"/>
              <a:buAutoNum type="alphaUcPeriod"/>
            </a:pPr>
            <a:r>
              <a:rPr lang="en-US" sz="2000" dirty="0"/>
              <a:t>The pilot should do both.</a:t>
            </a:r>
          </a:p>
          <a:p>
            <a:pPr marL="514350" indent="-514350">
              <a:buFont typeface="+mj-lt"/>
              <a:buAutoNum type="alphaUcPeriod"/>
            </a:pPr>
            <a:r>
              <a:rPr lang="en-US" sz="2000" dirty="0"/>
              <a:t>The priest should do both</a:t>
            </a:r>
            <a:r>
              <a:rPr lang="en-US" sz="2000" dirty="0" smtClean="0"/>
              <a:t>.</a:t>
            </a:r>
          </a:p>
          <a:p>
            <a:pPr marL="0" indent="0">
              <a:buNone/>
            </a:pPr>
            <a:endParaRPr lang="en-US" sz="2000" dirty="0"/>
          </a:p>
          <a:p>
            <a:pPr marL="0" indent="0">
              <a:buNone/>
            </a:pPr>
            <a:r>
              <a:rPr lang="en-US" sz="2000" b="1" dirty="0"/>
              <a:t>Explanation</a:t>
            </a:r>
            <a:r>
              <a:rPr lang="en-US" sz="2000" b="1" dirty="0" smtClean="0"/>
              <a:t>: </a:t>
            </a:r>
            <a:r>
              <a:rPr lang="en-US" sz="2000" b="1" dirty="0"/>
              <a:t/>
            </a:r>
            <a:br>
              <a:rPr lang="en-US" sz="2000" b="1" dirty="0"/>
            </a:br>
            <a:r>
              <a:rPr lang="en-US" sz="2000" dirty="0"/>
              <a:t>The pilot and priest have different skills for different tasks, and each can do their thing well. </a:t>
            </a:r>
          </a:p>
          <a:p>
            <a:pPr marL="0" indent="0">
              <a:buNone/>
            </a:pPr>
            <a:endParaRPr lang="en-US" sz="20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Science and Technology</a:t>
            </a:r>
            <a:endParaRPr lang="en-US" dirty="0"/>
          </a:p>
        </p:txBody>
      </p:sp>
      <p:sp>
        <p:nvSpPr>
          <p:cNvPr id="40963" name="Rectangle 3"/>
          <p:cNvSpPr>
            <a:spLocks noGrp="1" noChangeArrowheads="1"/>
          </p:cNvSpPr>
          <p:nvPr>
            <p:ph idx="1"/>
          </p:nvPr>
        </p:nvSpPr>
        <p:spPr/>
        <p:txBody>
          <a:bodyPr/>
          <a:lstStyle/>
          <a:p>
            <a:r>
              <a:rPr lang="en-US" i="1" dirty="0" smtClean="0"/>
              <a:t>Science</a:t>
            </a:r>
            <a:r>
              <a:rPr lang="en-US" dirty="0" smtClean="0"/>
              <a:t> is concerned with gathering and organizing knowledge.</a:t>
            </a:r>
          </a:p>
          <a:p>
            <a:r>
              <a:rPr lang="en-US" i="1" dirty="0" smtClean="0"/>
              <a:t>Technology</a:t>
            </a:r>
            <a:r>
              <a:rPr lang="en-US" dirty="0" smtClean="0"/>
              <a:t> is the use of scientific knowledge for practical purposes and to provide tools for further exploration.</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Physics—The Basic Science</a:t>
            </a:r>
            <a:endParaRPr lang="en-US" dirty="0"/>
          </a:p>
        </p:txBody>
      </p:sp>
      <p:sp>
        <p:nvSpPr>
          <p:cNvPr id="41987" name="Rectangle 3"/>
          <p:cNvSpPr>
            <a:spLocks noGrp="1" noChangeArrowheads="1"/>
          </p:cNvSpPr>
          <p:nvPr>
            <p:ph idx="1"/>
          </p:nvPr>
        </p:nvSpPr>
        <p:spPr/>
        <p:txBody>
          <a:bodyPr/>
          <a:lstStyle/>
          <a:p>
            <a:r>
              <a:rPr lang="en-US" dirty="0" smtClean="0"/>
              <a:t>Physical sciences include geology, astronomy, chemistry, and physics.</a:t>
            </a:r>
          </a:p>
          <a:p>
            <a:r>
              <a:rPr lang="en-US" dirty="0" smtClean="0"/>
              <a:t>Life sciences include biology, zoology, and botany.</a:t>
            </a:r>
          </a:p>
          <a:p>
            <a:r>
              <a:rPr lang="en-US" dirty="0" smtClean="0"/>
              <a:t>Physics underlies all the sciences.</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What Science Is</a:t>
            </a:r>
            <a:endParaRPr lang="en-US" dirty="0"/>
          </a:p>
        </p:txBody>
      </p:sp>
      <p:sp>
        <p:nvSpPr>
          <p:cNvPr id="5123" name="Rectangle 3"/>
          <p:cNvSpPr>
            <a:spLocks noGrp="1" noChangeArrowheads="1"/>
          </p:cNvSpPr>
          <p:nvPr>
            <p:ph idx="1"/>
          </p:nvPr>
        </p:nvSpPr>
        <p:spPr/>
        <p:txBody>
          <a:bodyPr/>
          <a:lstStyle/>
          <a:p>
            <a:r>
              <a:rPr lang="en-US" dirty="0" smtClean="0"/>
              <a:t>Science</a:t>
            </a:r>
          </a:p>
          <a:p>
            <a:pPr lvl="1"/>
            <a:r>
              <a:rPr lang="en-US" dirty="0" smtClean="0"/>
              <a:t>is a body of knowledge.</a:t>
            </a:r>
          </a:p>
          <a:p>
            <a:pPr lvl="1"/>
            <a:r>
              <a:rPr lang="en-US" dirty="0" smtClean="0"/>
              <a:t>is an ongoing human activity.</a:t>
            </a:r>
          </a:p>
          <a:p>
            <a:pPr lvl="1"/>
            <a:r>
              <a:rPr lang="en-US" dirty="0" smtClean="0"/>
              <a:t>has beginnings that precede recorded history.</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NEIGHBOR</a:t>
            </a:r>
            <a:endParaRPr lang="en-US" dirty="0"/>
          </a:p>
        </p:txBody>
      </p:sp>
      <p:sp>
        <p:nvSpPr>
          <p:cNvPr id="25603" name="Rectangle 3"/>
          <p:cNvSpPr>
            <a:spLocks noGrp="1" noChangeArrowheads="1"/>
          </p:cNvSpPr>
          <p:nvPr>
            <p:ph idx="1"/>
          </p:nvPr>
        </p:nvSpPr>
        <p:spPr/>
        <p:txBody>
          <a:bodyPr/>
          <a:lstStyle/>
          <a:p>
            <a:pPr marL="0" indent="0">
              <a:buNone/>
            </a:pPr>
            <a:r>
              <a:rPr lang="en-US" sz="2000" dirty="0" smtClean="0"/>
              <a:t>Although physics may be the most difficult science course in certain schools, when compared with the fields of chemistry, biology, geology, and astronomy, it is</a:t>
            </a:r>
          </a:p>
          <a:p>
            <a:pPr marL="0" indent="0">
              <a:buNone/>
            </a:pPr>
            <a:endParaRPr lang="en-US" sz="2000" dirty="0" smtClean="0"/>
          </a:p>
          <a:p>
            <a:pPr marL="514350" indent="-514350">
              <a:buFont typeface="+mj-lt"/>
              <a:buAutoNum type="alphaUcPeriod"/>
            </a:pPr>
            <a:r>
              <a:rPr lang="en-US" sz="2000" dirty="0" smtClean="0"/>
              <a:t>the simplest.</a:t>
            </a:r>
          </a:p>
          <a:p>
            <a:pPr marL="514350" indent="-514350">
              <a:buFont typeface="+mj-lt"/>
              <a:buAutoNum type="alphaUcPeriod"/>
            </a:pPr>
            <a:r>
              <a:rPr lang="en-US" sz="2000" dirty="0" smtClean="0"/>
              <a:t>still the hardest! </a:t>
            </a:r>
          </a:p>
          <a:p>
            <a:pPr marL="514350" indent="-514350">
              <a:buFont typeface="+mj-lt"/>
              <a:buAutoNum type="alphaUcPeriod"/>
            </a:pPr>
            <a:r>
              <a:rPr lang="en-US" sz="2000" dirty="0" smtClean="0"/>
              <a:t>the central science, between chemistry and biology.</a:t>
            </a:r>
          </a:p>
          <a:p>
            <a:pPr marL="514350" indent="-514350">
              <a:buFont typeface="+mj-lt"/>
              <a:buAutoNum type="alphaUcPeriod"/>
            </a:pPr>
            <a:r>
              <a:rPr lang="en-US" sz="2000" dirty="0" smtClean="0"/>
              <a:t>simple enough, but only for especially intelligent people.</a:t>
            </a:r>
            <a:endParaRPr lang="en-US" sz="20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614908"/>
            <a:ext cx="9144000" cy="1077218"/>
          </a:xfrm>
        </p:spPr>
        <p:txBody>
          <a:bodyPr/>
          <a:lstStyle/>
          <a:p>
            <a:r>
              <a:rPr lang="en-US" dirty="0"/>
              <a:t>The Scientific Attitude</a:t>
            </a:r>
            <a:br>
              <a:rPr lang="en-US" dirty="0"/>
            </a:br>
            <a:r>
              <a:rPr lang="en-US" dirty="0"/>
              <a:t>CHECK YOUR </a:t>
            </a:r>
            <a:r>
              <a:rPr lang="en-US" dirty="0" smtClean="0"/>
              <a:t>ANSWER</a:t>
            </a:r>
            <a:endParaRPr lang="en-US" dirty="0"/>
          </a:p>
        </p:txBody>
      </p:sp>
      <p:sp>
        <p:nvSpPr>
          <p:cNvPr id="45058" name="Rectangle 3"/>
          <p:cNvSpPr>
            <a:spLocks noGrp="1" noChangeArrowheads="1"/>
          </p:cNvSpPr>
          <p:nvPr>
            <p:ph idx="1"/>
          </p:nvPr>
        </p:nvSpPr>
        <p:spPr/>
        <p:txBody>
          <a:bodyPr/>
          <a:lstStyle/>
          <a:p>
            <a:pPr marL="0" indent="0">
              <a:buNone/>
            </a:pPr>
            <a:r>
              <a:rPr lang="en-US" sz="2000" dirty="0"/>
              <a:t>Although physics may be the most difficult science course in certain schools, when compared with the fields of chemistry, biology, geology, and astronomy, it is</a:t>
            </a:r>
          </a:p>
          <a:p>
            <a:pPr marL="0" indent="0">
              <a:buNone/>
            </a:pPr>
            <a:endParaRPr lang="en-US" sz="2000" dirty="0"/>
          </a:p>
          <a:p>
            <a:pPr marL="514350" indent="-514350">
              <a:buFont typeface="+mj-lt"/>
              <a:buAutoNum type="alphaUcPeriod"/>
            </a:pPr>
            <a:r>
              <a:rPr lang="en-US" sz="2000" b="1" dirty="0"/>
              <a:t>the simplest.</a:t>
            </a:r>
          </a:p>
          <a:p>
            <a:pPr marL="514350" indent="-514350">
              <a:buFont typeface="+mj-lt"/>
              <a:buAutoNum type="alphaUcPeriod"/>
            </a:pPr>
            <a:r>
              <a:rPr lang="en-US" sz="2000" dirty="0"/>
              <a:t>still the hardest! </a:t>
            </a:r>
          </a:p>
          <a:p>
            <a:pPr marL="514350" indent="-514350">
              <a:buFont typeface="+mj-lt"/>
              <a:buAutoNum type="alphaUcPeriod"/>
            </a:pPr>
            <a:r>
              <a:rPr lang="en-US" sz="2000" dirty="0"/>
              <a:t>the central science, between chemistry and biology.</a:t>
            </a:r>
          </a:p>
          <a:p>
            <a:pPr marL="514350" indent="-514350">
              <a:buFont typeface="+mj-lt"/>
              <a:buAutoNum type="alphaUcPeriod"/>
            </a:pPr>
            <a:r>
              <a:rPr lang="en-US" sz="2000" dirty="0"/>
              <a:t>simple enough, but only for especially intelligent people</a:t>
            </a:r>
            <a:r>
              <a:rPr lang="en-US" sz="2000" dirty="0" smtClean="0"/>
              <a:t>.</a:t>
            </a:r>
          </a:p>
          <a:p>
            <a:pPr marL="0" indent="0">
              <a:buNone/>
            </a:pPr>
            <a:endParaRPr lang="en-US" sz="2000" dirty="0"/>
          </a:p>
          <a:p>
            <a:pPr marL="0" indent="0">
              <a:buNone/>
            </a:pPr>
            <a:r>
              <a:rPr lang="en-US" sz="2000" b="1" dirty="0"/>
              <a:t>Explanation</a:t>
            </a:r>
            <a:r>
              <a:rPr lang="en-US" sz="2000" b="1" dirty="0" smtClean="0"/>
              <a:t>: </a:t>
            </a:r>
            <a:r>
              <a:rPr lang="en-US" sz="2000" b="1" dirty="0"/>
              <a:t/>
            </a:r>
            <a:br>
              <a:rPr lang="en-US" sz="2000" b="1" dirty="0"/>
            </a:br>
            <a:r>
              <a:rPr lang="en-US" sz="2000" dirty="0"/>
              <a:t>Your physics text has fewer terms than biology or chemistry texts. Physics is a much more basic science than other fields.</a:t>
            </a:r>
          </a:p>
          <a:p>
            <a:pPr marL="0" indent="0">
              <a:buNone/>
            </a:pPr>
            <a:endParaRPr lang="en-US" sz="2000" dirty="0"/>
          </a:p>
        </p:txBody>
      </p:sp>
      <p:sp>
        <p:nvSpPr>
          <p:cNvPr id="7" name="Footer Placeholder 6"/>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Scientific Measurements</a:t>
            </a:r>
            <a:endParaRPr lang="en-US" dirty="0"/>
          </a:p>
        </p:txBody>
      </p:sp>
      <p:sp>
        <p:nvSpPr>
          <p:cNvPr id="6147" name="Rectangle 3"/>
          <p:cNvSpPr>
            <a:spLocks noGrp="1" noChangeArrowheads="1"/>
          </p:cNvSpPr>
          <p:nvPr>
            <p:ph idx="1"/>
          </p:nvPr>
        </p:nvSpPr>
        <p:spPr/>
        <p:txBody>
          <a:bodyPr/>
          <a:lstStyle/>
          <a:p>
            <a:r>
              <a:rPr lang="en-US" dirty="0" smtClean="0"/>
              <a:t>Measurements are a hallmark of good science.</a:t>
            </a:r>
          </a:p>
          <a:p>
            <a:r>
              <a:rPr lang="en-US" dirty="0" smtClean="0"/>
              <a:t>"I often say that when you can measure something and express it in numbers, you know something about it. When you cannot measure it, when you cannot express it in numbers, your knowledge is of a meager and unsatisfactory kind. It may be the beginning of knowledge, but you have scarcely in your thoughts advanced to the stage of science, whatever it may be."</a:t>
            </a:r>
          </a:p>
          <a:p>
            <a:pPr marL="0" indent="0">
              <a:buNone/>
              <a:tabLst>
                <a:tab pos="5768975" algn="l"/>
                <a:tab pos="5946775" algn="l"/>
              </a:tabLst>
            </a:pPr>
            <a:r>
              <a:rPr lang="en-US" dirty="0" smtClean="0"/>
              <a:t>	—Lord Kelvin</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Scientific Measurements</a:t>
            </a:r>
            <a:endParaRPr lang="en-US" dirty="0"/>
          </a:p>
        </p:txBody>
      </p:sp>
      <p:sp>
        <p:nvSpPr>
          <p:cNvPr id="7171" name="Rectangle 3"/>
          <p:cNvSpPr>
            <a:spLocks noGrp="1" noChangeArrowheads="1"/>
          </p:cNvSpPr>
          <p:nvPr>
            <p:ph idx="1"/>
          </p:nvPr>
        </p:nvSpPr>
        <p:spPr/>
        <p:txBody>
          <a:bodyPr/>
          <a:lstStyle/>
          <a:p>
            <a:r>
              <a:rPr lang="en-US" dirty="0" smtClean="0"/>
              <a:t>Measurements</a:t>
            </a:r>
          </a:p>
          <a:p>
            <a:pPr lvl="1"/>
            <a:r>
              <a:rPr lang="en-US" dirty="0" smtClean="0"/>
              <a:t>relate to how much you know </a:t>
            </a:r>
            <a:br>
              <a:rPr lang="en-US" dirty="0" smtClean="0"/>
            </a:br>
            <a:r>
              <a:rPr lang="en-US" dirty="0" smtClean="0"/>
              <a:t>about something.</a:t>
            </a:r>
          </a:p>
          <a:p>
            <a:pPr lvl="1"/>
            <a:r>
              <a:rPr lang="en-US" dirty="0" smtClean="0"/>
              <a:t>of pinhole images of the Sun</a:t>
            </a:r>
            <a:br>
              <a:rPr lang="en-US" dirty="0" smtClean="0"/>
            </a:br>
            <a:r>
              <a:rPr lang="en-US" dirty="0" smtClean="0"/>
              <a:t>nicely lead to a calculation </a:t>
            </a:r>
            <a:br>
              <a:rPr lang="en-US" dirty="0" smtClean="0"/>
            </a:br>
            <a:r>
              <a:rPr lang="en-US" dirty="0" smtClean="0"/>
              <a:t>of the Sun</a:t>
            </a:r>
            <a:r>
              <a:rPr lang="fr-FR" dirty="0" smtClean="0"/>
              <a:t>'</a:t>
            </a:r>
            <a:r>
              <a:rPr lang="en-US" dirty="0" smtClean="0"/>
              <a:t>s diameter.</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11" name="Picture 10" descr="01_06_Figure.jpg"/>
          <p:cNvPicPr>
            <a:picLocks noChangeAspect="1"/>
          </p:cNvPicPr>
          <p:nvPr/>
        </p:nvPicPr>
        <p:blipFill rotWithShape="1">
          <a:blip r:embed="rId2">
            <a:extLst>
              <a:ext uri="{28A0092B-C50C-407E-A947-70E740481C1C}">
                <a14:useLocalDpi xmlns:a14="http://schemas.microsoft.com/office/drawing/2010/main" val="0"/>
              </a:ext>
            </a:extLst>
          </a:blip>
          <a:srcRect b="2804"/>
          <a:stretch/>
        </p:blipFill>
        <p:spPr>
          <a:xfrm>
            <a:off x="6186259" y="1189584"/>
            <a:ext cx="2286610" cy="53975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Scientific Measurements</a:t>
            </a:r>
            <a:endParaRPr lang="en-US" dirty="0"/>
          </a:p>
        </p:txBody>
      </p:sp>
      <p:sp>
        <p:nvSpPr>
          <p:cNvPr id="8195" name="Rectangle 3"/>
          <p:cNvSpPr>
            <a:spLocks noGrp="1" noChangeArrowheads="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These round images of the Sun are crescent shaped during a partial solar eclipse.</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2" name="Picture 1" descr="01_00_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46" y="1672857"/>
            <a:ext cx="7887108" cy="3700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Some Early Scientific Measurements</a:t>
            </a:r>
            <a:endParaRPr lang="en-US" dirty="0"/>
          </a:p>
        </p:txBody>
      </p:sp>
      <p:sp>
        <p:nvSpPr>
          <p:cNvPr id="9219" name="Rectangle 3"/>
          <p:cNvSpPr>
            <a:spLocks noGrp="1" noChangeArrowheads="1"/>
          </p:cNvSpPr>
          <p:nvPr>
            <p:ph idx="1"/>
          </p:nvPr>
        </p:nvSpPr>
        <p:spPr/>
        <p:txBody>
          <a:bodyPr/>
          <a:lstStyle/>
          <a:p>
            <a:r>
              <a:rPr lang="en-US" dirty="0" smtClean="0"/>
              <a:t>Eratosthenes—Diameter of Earth</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10" name="Picture 9" descr="01_01_Figure.jpg"/>
          <p:cNvPicPr>
            <a:picLocks noChangeAspect="1"/>
          </p:cNvPicPr>
          <p:nvPr/>
        </p:nvPicPr>
        <p:blipFill rotWithShape="1">
          <a:blip r:embed="rId2">
            <a:extLst>
              <a:ext uri="{28A0092B-C50C-407E-A947-70E740481C1C}">
                <a14:useLocalDpi xmlns:a14="http://schemas.microsoft.com/office/drawing/2010/main" val="0"/>
              </a:ext>
            </a:extLst>
          </a:blip>
          <a:srcRect b="5447"/>
          <a:stretch/>
        </p:blipFill>
        <p:spPr>
          <a:xfrm>
            <a:off x="459292" y="2743807"/>
            <a:ext cx="8216272" cy="30832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Some Early Scientific Measurements</a:t>
            </a:r>
            <a:endParaRPr lang="en-US" dirty="0"/>
          </a:p>
        </p:txBody>
      </p:sp>
      <p:sp>
        <p:nvSpPr>
          <p:cNvPr id="10243" name="Rectangle 3"/>
          <p:cNvSpPr>
            <a:spLocks noGrp="1" noChangeArrowheads="1"/>
          </p:cNvSpPr>
          <p:nvPr>
            <p:ph idx="1"/>
          </p:nvPr>
        </p:nvSpPr>
        <p:spPr/>
        <p:txBody>
          <a:bodyPr/>
          <a:lstStyle/>
          <a:p>
            <a:r>
              <a:rPr lang="en-US" dirty="0" smtClean="0"/>
              <a:t>Aristarchus—Distance and Size of the Moon</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10" name="Picture 9" descr="01_02_Figure.jpg"/>
          <p:cNvPicPr>
            <a:picLocks noChangeAspect="1"/>
          </p:cNvPicPr>
          <p:nvPr/>
        </p:nvPicPr>
        <p:blipFill rotWithShape="1">
          <a:blip r:embed="rId2">
            <a:extLst>
              <a:ext uri="{28A0092B-C50C-407E-A947-70E740481C1C}">
                <a14:useLocalDpi xmlns:a14="http://schemas.microsoft.com/office/drawing/2010/main" val="0"/>
              </a:ext>
            </a:extLst>
          </a:blip>
          <a:srcRect b="3836"/>
          <a:stretch/>
        </p:blipFill>
        <p:spPr>
          <a:xfrm>
            <a:off x="1013812" y="2615921"/>
            <a:ext cx="7107232" cy="37248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Mathematics—The Language of Science</a:t>
            </a:r>
            <a:endParaRPr lang="en-US" dirty="0"/>
          </a:p>
        </p:txBody>
      </p:sp>
      <p:sp>
        <p:nvSpPr>
          <p:cNvPr id="11267" name="Rectangle 3"/>
          <p:cNvSpPr>
            <a:spLocks noGrp="1" noChangeArrowheads="1"/>
          </p:cNvSpPr>
          <p:nvPr>
            <p:ph idx="1"/>
          </p:nvPr>
        </p:nvSpPr>
        <p:spPr/>
        <p:txBody>
          <a:bodyPr/>
          <a:lstStyle/>
          <a:p>
            <a:r>
              <a:rPr lang="en-US" dirty="0" smtClean="0"/>
              <a:t>Integration of science and mathematics</a:t>
            </a:r>
          </a:p>
          <a:p>
            <a:pPr lvl="1"/>
            <a:r>
              <a:rPr lang="en-US" dirty="0" smtClean="0"/>
              <a:t>Occurred some four centuries ago.</a:t>
            </a:r>
          </a:p>
          <a:p>
            <a:pPr lvl="1"/>
            <a:r>
              <a:rPr lang="en-US" dirty="0" smtClean="0"/>
              <a:t>Ideas of science are unambiguous when expressed in mathematical terms.</a:t>
            </a:r>
          </a:p>
          <a:p>
            <a:pPr lvl="1"/>
            <a:r>
              <a:rPr lang="en-US" dirty="0" smtClean="0"/>
              <a:t>Equations of science provide expressions of relationships between concepts</a:t>
            </a:r>
          </a:p>
          <a:p>
            <a:pPr lvl="1"/>
            <a:r>
              <a:rPr lang="en-US" dirty="0" smtClean="0"/>
              <a:t>Equations are "guides to thinking."</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1504</TotalTime>
  <Words>1922</Words>
  <Application>Microsoft Macintosh PowerPoint</Application>
  <PresentationFormat>On-screen Show (4:3)</PresentationFormat>
  <Paragraphs>245</Paragraphs>
  <Slides>31</Slides>
  <Notes>13</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HA5Lect_template</vt:lpstr>
      <vt:lpstr>Chapter 1:  About Science</vt:lpstr>
      <vt:lpstr>This lecture will help you understand:</vt:lpstr>
      <vt:lpstr>What Science Is</vt:lpstr>
      <vt:lpstr>Scientific Measurements</vt:lpstr>
      <vt:lpstr>Scientific Measurements</vt:lpstr>
      <vt:lpstr>Scientific Measurements</vt:lpstr>
      <vt:lpstr>Some Early Scientific Measurements</vt:lpstr>
      <vt:lpstr>Some Early Scientific Measurements</vt:lpstr>
      <vt:lpstr>Mathematics—The Language of Science</vt:lpstr>
      <vt:lpstr>Scientific Methods</vt:lpstr>
      <vt:lpstr>Scientific Methods—Common Steps</vt:lpstr>
      <vt:lpstr>The Scientific Attitude</vt:lpstr>
      <vt:lpstr>The Scientific Attitude</vt:lpstr>
      <vt:lpstr>The Scientific Attitude</vt:lpstr>
      <vt:lpstr>The Scientific Attitude CHECK YOUR NEIGHBOR</vt:lpstr>
      <vt:lpstr>The Scientific Attitude CHECK YOUR ANSWER</vt:lpstr>
      <vt:lpstr>The Scientific Attitude CHECK YOUR NEIGHBOR</vt:lpstr>
      <vt:lpstr>The Scientific Attitude CHECK YOUR ANSWER</vt:lpstr>
      <vt:lpstr>The Scientific Attitude</vt:lpstr>
      <vt:lpstr>The Scientific Attitude CHECK YOUR NEIGHBOR</vt:lpstr>
      <vt:lpstr>The Scientific Attitude CHECK YOUR ANSWER</vt:lpstr>
      <vt:lpstr>The Scientific Attitude CHECK YOUR NEIGHBOR</vt:lpstr>
      <vt:lpstr>The Scientific Attitude CHECK YOUR ANSWER</vt:lpstr>
      <vt:lpstr>Science, Art, and Religion</vt:lpstr>
      <vt:lpstr>Science, Art, and Religion</vt:lpstr>
      <vt:lpstr>The Scientific Attitude CHECK YOUR NEIGHBOR</vt:lpstr>
      <vt:lpstr>The Scientific Attitude CHECK YOUR ANSWER</vt:lpstr>
      <vt:lpstr>Science and Technology</vt:lpstr>
      <vt:lpstr>Physics—The Basic Science</vt:lpstr>
      <vt:lpstr>The Scientific Attitude CHECK YOUR NEIGHBOR</vt:lpstr>
      <vt:lpstr>The Scientific Attitude CHECK YOUR ANSWER</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Premedia</cp:lastModifiedBy>
  <cp:revision>277</cp:revision>
  <dcterms:created xsi:type="dcterms:W3CDTF">2007-09-26T05:29:17Z</dcterms:created>
  <dcterms:modified xsi:type="dcterms:W3CDTF">2014-06-12T10:11:42Z</dcterms:modified>
</cp:coreProperties>
</file>